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333" r:id="rId4"/>
    <p:sldId id="267" r:id="rId5"/>
    <p:sldId id="271" r:id="rId6"/>
    <p:sldId id="261" r:id="rId7"/>
    <p:sldId id="262" r:id="rId8"/>
    <p:sldId id="334" r:id="rId9"/>
    <p:sldId id="327" r:id="rId10"/>
    <p:sldId id="263" r:id="rId11"/>
    <p:sldId id="272" r:id="rId12"/>
    <p:sldId id="331" r:id="rId13"/>
    <p:sldId id="332" r:id="rId14"/>
    <p:sldId id="329" r:id="rId15"/>
    <p:sldId id="328" r:id="rId16"/>
    <p:sldId id="335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/>
    <p:restoredTop sz="94631"/>
  </p:normalViewPr>
  <p:slideViewPr>
    <p:cSldViewPr snapToGrid="0" snapToObjects="1">
      <p:cViewPr varScale="1">
        <p:scale>
          <a:sx n="109" d="100"/>
          <a:sy n="109" d="100"/>
        </p:scale>
        <p:origin x="10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26B5B-539E-A447-8E2D-FD722EC7243F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71A7E-8ACF-D344-AE68-B0E8C818A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6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71A7E-8ACF-D344-AE68-B0E8C818A6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7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71A7E-8ACF-D344-AE68-B0E8C818A6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7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71A7E-8ACF-D344-AE68-B0E8C818A6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0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71A7E-8ACF-D344-AE68-B0E8C818A6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0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18416-117F-6B44-829C-14CA1B9E2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661E8-7C1B-5940-931A-C32A45AD2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53F8D-6CCC-DD44-B995-9AEC76E8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FA41-B777-3C4C-A687-BA41D1750A9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878A-ED11-5845-9AC8-6CCD30C3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B1829-9008-7F4B-A749-2147E9C7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88B9-99ED-D243-9190-B97B98B54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87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FD6B-5F7C-4540-A83A-AAB72174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E4EBC-0E8B-2342-B6E0-B7DE96372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7C029-58D9-9E42-AD80-D946F4C2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FA41-B777-3C4C-A687-BA41D1750A9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C9923-13B3-1F43-9167-4AFC6288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D7747-1131-9547-8D2F-18BDA175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88B9-99ED-D243-9190-B97B98B54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7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6671F4-51FC-4641-BD12-402F7B204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D027AB-E637-C24F-88A0-AB5C47DAB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52695-1A3C-2D44-8237-C2F96EEC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FA41-B777-3C4C-A687-BA41D1750A9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756B1-D827-3046-8E81-47A25963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C6ED1-9A33-F946-A562-4B611CE4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88B9-99ED-D243-9190-B97B98B54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1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1279-40F8-0B47-97F3-313FE1B1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89" y="98225"/>
            <a:ext cx="11934422" cy="7517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5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1491-3818-464C-97FA-5C172C1D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2A3D9-6873-B440-8E06-EA6A41BB4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DF06F-F751-824D-BBA3-813AD0E0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FA41-B777-3C4C-A687-BA41D1750A9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2AE73-09E0-2D42-8A3A-6395F6F7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DD094-D533-E746-A639-C08A468F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88B9-99ED-D243-9190-B97B98B54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8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E022-E2B5-2146-BD19-4B31D2A9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A9F05-BB9E-EA43-AD3F-0986E9A8D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3146E-4F16-6B4F-9201-2489D905B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EA197-2CB1-C841-ACE6-B654DADE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FA41-B777-3C4C-A687-BA41D1750A9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626A6-9142-0741-AAB6-77F2A033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29D19-34E5-4444-A2CF-95D6ED92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88B9-99ED-D243-9190-B97B98B54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9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9A59-342B-BD4B-8C39-86B850207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83EE9-D9CB-8D49-BE2B-E70F8820F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32CA2-DA53-ED40-B204-88B9B869F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2C4D2-B1B4-6745-A6F9-F3F31390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1E589-D646-2846-88C1-D21FB5038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CA5EF-30F8-9143-B261-DEAC7EAA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FA41-B777-3C4C-A687-BA41D1750A9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6B828A-364A-F44D-8929-52CFA935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95BF3-4F8F-2F48-83DB-7616CAB7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88B9-99ED-D243-9190-B97B98B54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1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D554-42D7-6046-B895-98577645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8B0660-3B4E-B34D-9C5D-5FD0B3E5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FA41-B777-3C4C-A687-BA41D1750A9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A0A6A-459D-E34E-A3C2-1468293B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C8EF3-7CC7-9C42-BA41-B2DD2D85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88B9-99ED-D243-9190-B97B98B54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9B557-AF10-B340-AF41-8591081D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FA41-B777-3C4C-A687-BA41D1750A9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F0425-1D0F-9E4B-B791-FD5C1D7F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2A18D-766A-4B45-9D8B-D249AB1B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88B9-99ED-D243-9190-B97B98B54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4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D597-0D64-A144-B090-CEF75B001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8CE2-48D1-564C-B62C-CB67F56A8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1FF55-9193-FC41-97D1-DB9C8104C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98A45-A89E-CB48-8417-3D41D6147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FA41-B777-3C4C-A687-BA41D1750A9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8FB32-751B-474A-95ED-6899DC47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92839-47EE-1345-A347-9B905FE5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88B9-99ED-D243-9190-B97B98B54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3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D84F-843A-8E40-A604-520D38B61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90F1-8CFF-3C45-9595-F54001198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A7D9A-ABE2-074F-BE90-3377A25F7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45C37-110C-204A-9588-891057D78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FA41-B777-3C4C-A687-BA41D1750A9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C90E1-2FD1-E645-AF84-83B7A051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75E27-D2D9-BB43-9B8A-0522473F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88B9-99ED-D243-9190-B97B98B54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8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4B0BBD-4665-DF46-852C-60194F3B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923EF-3C2E-244C-BE79-43A0D6488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DAB2C-0983-8D4A-890B-F475F00D3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BFA41-B777-3C4C-A687-BA41D1750A94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B444F-61B8-5340-83B8-CF7560BD1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64DE3-1521-BE47-A394-6FC1B6542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88B9-99ED-D243-9190-B97B98B54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3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20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37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0.png"/><Relationship Id="rId3" Type="http://schemas.openxmlformats.org/officeDocument/2006/relationships/image" Target="../media/image470.png"/><Relationship Id="rId7" Type="http://schemas.openxmlformats.org/officeDocument/2006/relationships/image" Target="../media/image57.png"/><Relationship Id="rId12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490.png"/><Relationship Id="rId9" Type="http://schemas.openxmlformats.org/officeDocument/2006/relationships/image" Target="../media/image59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9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4.png"/><Relationship Id="rId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61.png"/><Relationship Id="rId5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3" Type="http://schemas.openxmlformats.org/officeDocument/2006/relationships/image" Target="../media/image19.png"/><Relationship Id="rId12" Type="http://schemas.openxmlformats.org/officeDocument/2006/relationships/image" Target="../media/image16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10" Type="http://schemas.openxmlformats.org/officeDocument/2006/relationships/image" Target="../media/image80.png"/><Relationship Id="rId4" Type="http://schemas.openxmlformats.org/officeDocument/2006/relationships/image" Target="../media/image20.png"/><Relationship Id="rId9" Type="http://schemas.openxmlformats.org/officeDocument/2006/relationships/image" Target="../media/image70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7E5E-EE4D-5D4E-8E71-E5E3D892D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1427163"/>
            <a:ext cx="10196946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 Dispersion for Data-Driven Algorithm Configuration, Online Learning</a:t>
            </a:r>
            <a:r>
              <a:rPr lang="en-US"/>
              <a:t>, and </a:t>
            </a:r>
            <a:r>
              <a:rPr lang="en-US" dirty="0"/>
              <a:t>Private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0F9E6-4587-B34E-A570-49BE2844D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4873"/>
            <a:ext cx="9144000" cy="17735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Travis Dick</a:t>
            </a:r>
          </a:p>
          <a:p>
            <a:endParaRPr lang="en-US" dirty="0"/>
          </a:p>
          <a:p>
            <a:r>
              <a:rPr lang="en-US" dirty="0"/>
              <a:t>Joint work with Nina </a:t>
            </a:r>
            <a:r>
              <a:rPr lang="en-US" dirty="0" err="1"/>
              <a:t>Balcan</a:t>
            </a:r>
            <a:r>
              <a:rPr lang="en-US" dirty="0"/>
              <a:t> and Ellen </a:t>
            </a:r>
            <a:r>
              <a:rPr lang="en-US" dirty="0" err="1"/>
              <a:t>Vitercik</a:t>
            </a:r>
            <a:endParaRPr lang="en-US" dirty="0"/>
          </a:p>
          <a:p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041056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54-8A19-3B45-9525-97F2508D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Information Regret Bounds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ECF0C00-52A4-E544-BCA5-17025C424AFD}"/>
              </a:ext>
            </a:extLst>
          </p:cNvPr>
          <p:cNvSpPr txBox="1">
            <a:spLocks/>
          </p:cNvSpPr>
          <p:nvPr/>
        </p:nvSpPr>
        <p:spPr>
          <a:xfrm>
            <a:off x="219917" y="794760"/>
            <a:ext cx="11843294" cy="463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analyze the classic Exponentially Weighted Forecaster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Cesa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-Bianchi &amp; Lugosi ’06]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E3894C-06C0-B448-A9E2-A01DBE782C91}"/>
                  </a:ext>
                </a:extLst>
              </p:cNvPr>
              <p:cNvSpPr txBox="1"/>
              <p:nvPr/>
            </p:nvSpPr>
            <p:spPr>
              <a:xfrm>
                <a:off x="421820" y="1372650"/>
                <a:ext cx="8322197" cy="8626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Algorithm: </a:t>
                </a:r>
                <a:r>
                  <a:rPr lang="en-US" sz="2400" dirty="0"/>
                  <a:t>(Parameter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At round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E3894C-06C0-B448-A9E2-A01DBE782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0" y="1372650"/>
                <a:ext cx="8322197" cy="862608"/>
              </a:xfrm>
              <a:prstGeom prst="rect">
                <a:avLst/>
              </a:prstGeom>
              <a:blipFill>
                <a:blip r:embed="rId2"/>
                <a:stretch>
                  <a:fillRect l="-1024" t="-25694" b="-986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82851F-1611-194E-A347-AF76CC79AD13}"/>
                  </a:ext>
                </a:extLst>
              </p:cNvPr>
              <p:cNvSpPr txBox="1"/>
              <p:nvPr/>
            </p:nvSpPr>
            <p:spPr>
              <a:xfrm>
                <a:off x="421820" y="2624261"/>
                <a:ext cx="11439487" cy="12915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320800" indent="-1320800"/>
                <a:r>
                  <a:rPr lang="en-US" sz="2400" b="1" dirty="0"/>
                  <a:t>Theorem:</a:t>
                </a: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are piecewise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-Lipschitz and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-dispersed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EWF has regret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𝑇𝑑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func>
                          </m:e>
                        </m:ra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𝑇𝐿𝑤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82851F-1611-194E-A347-AF76CC79A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0" y="2624261"/>
                <a:ext cx="11439487" cy="1291507"/>
              </a:xfrm>
              <a:prstGeom prst="rect">
                <a:avLst/>
              </a:prstGeom>
              <a:blipFill>
                <a:blip r:embed="rId3"/>
                <a:stretch>
                  <a:fillRect l="-775" t="-29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1EA0AF-C2AF-EC4D-B8BC-A94C89C4D29B}"/>
                  </a:ext>
                </a:extLst>
              </p:cNvPr>
              <p:cNvSpPr/>
              <p:nvPr/>
            </p:nvSpPr>
            <p:spPr>
              <a:xfrm>
                <a:off x="312514" y="4130909"/>
                <a:ext cx="10765793" cy="500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When is this a good bound?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regret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𝑇𝑑</m:t>
                        </m:r>
                        <m: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sz="24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1EA0AF-C2AF-EC4D-B8BC-A94C89C4D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4" y="4130909"/>
                <a:ext cx="10765793" cy="500137"/>
              </a:xfrm>
              <a:prstGeom prst="rect">
                <a:avLst/>
              </a:prstGeom>
              <a:blipFill>
                <a:blip r:embed="rId4"/>
                <a:stretch>
                  <a:fillRect l="-825"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EABF41-F0FE-8A40-A6B9-40FBCFCCFA2A}"/>
                  </a:ext>
                </a:extLst>
              </p:cNvPr>
              <p:cNvSpPr/>
              <p:nvPr/>
            </p:nvSpPr>
            <p:spPr>
              <a:xfrm>
                <a:off x="312514" y="4665871"/>
                <a:ext cx="11266059" cy="1231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Intuition: </a:t>
                </a:r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ball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has utility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𝑇𝐿𝑤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EWF can compete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when its volume is non-negligible.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EABF41-F0FE-8A40-A6B9-40FBCFCCF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4" y="4665871"/>
                <a:ext cx="11266059" cy="1231940"/>
              </a:xfrm>
              <a:prstGeom prst="rect">
                <a:avLst/>
              </a:prstGeom>
              <a:blipFill>
                <a:blip r:embed="rId5"/>
                <a:stretch>
                  <a:fillRect l="-812" t="-3960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D2C6F-89E0-A142-B55C-F063B0C51775}"/>
                  </a:ext>
                </a:extLst>
              </p:cNvPr>
              <p:cNvSpPr txBox="1"/>
              <p:nvPr/>
            </p:nvSpPr>
            <p:spPr>
              <a:xfrm>
                <a:off x="312514" y="6125997"/>
                <a:ext cx="64797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1" dirty="0"/>
                  <a:t>Note: </a:t>
                </a:r>
                <a:r>
                  <a:rPr lang="en-US" sz="2400" dirty="0"/>
                  <a:t>Don’t need to know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run algorithm.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D2C6F-89E0-A142-B55C-F063B0C51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4" y="6125997"/>
                <a:ext cx="6479787" cy="461665"/>
              </a:xfrm>
              <a:prstGeom prst="rect">
                <a:avLst/>
              </a:prstGeom>
              <a:blipFill>
                <a:blip r:embed="rId6"/>
                <a:stretch>
                  <a:fillRect l="-1370" t="-5263" r="-39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1D84C30-FD26-D249-95B8-8C82E73A900F}"/>
              </a:ext>
            </a:extLst>
          </p:cNvPr>
          <p:cNvGrpSpPr/>
          <p:nvPr/>
        </p:nvGrpSpPr>
        <p:grpSpPr>
          <a:xfrm>
            <a:off x="9930245" y="4846187"/>
            <a:ext cx="1811141" cy="1811141"/>
            <a:chOff x="5190428" y="4937105"/>
            <a:chExt cx="1811141" cy="181114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931C43-AB61-B749-82D5-0816ACA04E7C}"/>
                </a:ext>
              </a:extLst>
            </p:cNvPr>
            <p:cNvSpPr/>
            <p:nvPr/>
          </p:nvSpPr>
          <p:spPr>
            <a:xfrm>
              <a:off x="5190428" y="4937105"/>
              <a:ext cx="1811141" cy="1811141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35C8D2-E886-F24C-8769-B6046DD7FE8A}"/>
                </a:ext>
              </a:extLst>
            </p:cNvPr>
            <p:cNvSpPr/>
            <p:nvPr/>
          </p:nvSpPr>
          <p:spPr>
            <a:xfrm>
              <a:off x="6095999" y="5416711"/>
              <a:ext cx="824345" cy="824345"/>
            </a:xfrm>
            <a:prstGeom prst="ellipse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ED434B-A65B-0E4D-858E-0EC6BDB4C4BF}"/>
                </a:ext>
              </a:extLst>
            </p:cNvPr>
            <p:cNvSpPr/>
            <p:nvPr/>
          </p:nvSpPr>
          <p:spPr>
            <a:xfrm>
              <a:off x="6435969" y="5756681"/>
              <a:ext cx="144406" cy="144406"/>
            </a:xfrm>
            <a:prstGeom prst="ellipse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46DB29-5266-4C40-99EE-E8F92B9071A3}"/>
                    </a:ext>
                  </a:extLst>
                </p:cNvPr>
                <p:cNvSpPr txBox="1"/>
                <p:nvPr/>
              </p:nvSpPr>
              <p:spPr>
                <a:xfrm>
                  <a:off x="6435969" y="5756681"/>
                  <a:ext cx="5552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400" dirty="0" err="1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AF99DFF-2B26-C44D-96F5-EF05959AB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969" y="5756681"/>
                  <a:ext cx="55528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470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7" grpId="0"/>
      <p:bldP spid="11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F448A-B376-944E-8B89-25A74DBD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2B5874-725A-AB4A-917F-85E1D03F2613}"/>
                  </a:ext>
                </a:extLst>
              </p:cNvPr>
              <p:cNvSpPr txBox="1"/>
              <p:nvPr/>
            </p:nvSpPr>
            <p:spPr>
              <a:xfrm>
                <a:off x="383250" y="850007"/>
                <a:ext cx="11425500" cy="20301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Theorem: </a:t>
                </a:r>
                <a:r>
                  <a:rPr lang="en-US" sz="2400" dirty="0"/>
                  <a:t>For any algorithm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there are piecewise constant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so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has expected regret at least 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𝑇𝑑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ra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infimum is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-dispersion parameters satisfied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2B5874-725A-AB4A-917F-85E1D03F2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50" y="850007"/>
                <a:ext cx="11425500" cy="2030171"/>
              </a:xfrm>
              <a:prstGeom prst="rect">
                <a:avLst/>
              </a:prstGeom>
              <a:blipFill>
                <a:blip r:embed="rId2"/>
                <a:stretch>
                  <a:fillRect l="-776" t="-1852" b="-4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C5C7BA6-82D7-E94A-A914-618DE85670F3}"/>
              </a:ext>
            </a:extLst>
          </p:cNvPr>
          <p:cNvGrpSpPr/>
          <p:nvPr/>
        </p:nvGrpSpPr>
        <p:grpSpPr>
          <a:xfrm>
            <a:off x="383250" y="3324903"/>
            <a:ext cx="10378592" cy="1835689"/>
            <a:chOff x="276551" y="3923681"/>
            <a:chExt cx="10378592" cy="18356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7B5934-7582-EF4D-85FE-87493E735337}"/>
                </a:ext>
              </a:extLst>
            </p:cNvPr>
            <p:cNvSpPr txBox="1"/>
            <p:nvPr/>
          </p:nvSpPr>
          <p:spPr>
            <a:xfrm>
              <a:off x="276551" y="3923681"/>
              <a:ext cx="75049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Idea:</a:t>
              </a:r>
              <a:r>
                <a:rPr lang="en-US" sz="2400" dirty="0"/>
                <a:t> Calculate dispersion parameters for mean adversary. 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8A527B-45E3-8E4A-8054-6F7B926B22E6}"/>
                </a:ext>
              </a:extLst>
            </p:cNvPr>
            <p:cNvGrpSpPr/>
            <p:nvPr/>
          </p:nvGrpSpPr>
          <p:grpSpPr>
            <a:xfrm>
              <a:off x="6668968" y="4618041"/>
              <a:ext cx="3986175" cy="1141329"/>
              <a:chOff x="6071684" y="4036472"/>
              <a:chExt cx="3986175" cy="1310457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6A345DE-56BE-1840-8B4E-90A9B1BF7D61}"/>
                  </a:ext>
                </a:extLst>
              </p:cNvPr>
              <p:cNvCxnSpPr/>
              <p:nvPr/>
            </p:nvCxnSpPr>
            <p:spPr>
              <a:xfrm>
                <a:off x="6178417" y="4954509"/>
                <a:ext cx="362036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59647B6-30FA-5A4F-B7A7-7C61100A3F97}"/>
                      </a:ext>
                    </a:extLst>
                  </p:cNvPr>
                  <p:cNvSpPr txBox="1"/>
                  <p:nvPr/>
                </p:nvSpPr>
                <p:spPr>
                  <a:xfrm>
                    <a:off x="6071684" y="4954509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59647B6-30FA-5A4F-B7A7-7C61100A3F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684" y="4954509"/>
                    <a:ext cx="36580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8C70488-B70C-854C-A33C-3DD4384B0594}"/>
                      </a:ext>
                    </a:extLst>
                  </p:cNvPr>
                  <p:cNvSpPr txBox="1"/>
                  <p:nvPr/>
                </p:nvSpPr>
                <p:spPr>
                  <a:xfrm>
                    <a:off x="9692053" y="4954509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8C70488-B70C-854C-A33C-3DD4384B05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053" y="4954509"/>
                    <a:ext cx="36580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03384E2D-1015-9143-9457-17C6ED04C6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0618" y="4036472"/>
                <a:ext cx="3620369" cy="807352"/>
              </a:xfrm>
              <a:prstGeom prst="bentConnector3">
                <a:avLst>
                  <a:gd name="adj1" fmla="val 60961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6980CE5-036A-AB48-8D38-6C9800EB214F}"/>
                      </a:ext>
                    </a:extLst>
                  </p:cNvPr>
                  <p:cNvSpPr txBox="1"/>
                  <p:nvPr/>
                </p:nvSpPr>
                <p:spPr>
                  <a:xfrm>
                    <a:off x="8239389" y="4977597"/>
                    <a:ext cx="3483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6980CE5-036A-AB48-8D38-6C9800EB2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9389" y="4977597"/>
                    <a:ext cx="3483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5CF057A-9875-274B-AD94-43E079F06A8E}"/>
                </a:ext>
              </a:extLst>
            </p:cNvPr>
            <p:cNvGrpSpPr/>
            <p:nvPr/>
          </p:nvGrpSpPr>
          <p:grpSpPr>
            <a:xfrm>
              <a:off x="1345148" y="4618041"/>
              <a:ext cx="3986175" cy="1141329"/>
              <a:chOff x="1685666" y="4036472"/>
              <a:chExt cx="3986175" cy="1310457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64E8C10-2734-564D-838D-9D1DCFEA6224}"/>
                  </a:ext>
                </a:extLst>
              </p:cNvPr>
              <p:cNvCxnSpPr/>
              <p:nvPr/>
            </p:nvCxnSpPr>
            <p:spPr>
              <a:xfrm>
                <a:off x="1792399" y="4954509"/>
                <a:ext cx="362036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04E7E95-AE92-2240-8692-B22E6218AAFC}"/>
                      </a:ext>
                    </a:extLst>
                  </p:cNvPr>
                  <p:cNvSpPr txBox="1"/>
                  <p:nvPr/>
                </p:nvSpPr>
                <p:spPr>
                  <a:xfrm>
                    <a:off x="1685666" y="4954509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04E7E95-AE92-2240-8692-B22E6218AA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5666" y="4954509"/>
                    <a:ext cx="36580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F5550B9-A91A-F24B-9EFE-B906A7AC9AC7}"/>
                      </a:ext>
                    </a:extLst>
                  </p:cNvPr>
                  <p:cNvSpPr txBox="1"/>
                  <p:nvPr/>
                </p:nvSpPr>
                <p:spPr>
                  <a:xfrm>
                    <a:off x="5306035" y="4954509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F5550B9-A91A-F24B-9EFE-B906A7AC9A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6035" y="4954509"/>
                    <a:ext cx="36580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80F79307-1076-1A45-9AFA-06403F0E8F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4600" y="4036472"/>
                <a:ext cx="3620369" cy="807352"/>
              </a:xfrm>
              <a:prstGeom prst="bentConnector3">
                <a:avLst>
                  <a:gd name="adj1" fmla="val 60961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8BA97-974A-1C4B-9914-D0A044886D6F}"/>
                      </a:ext>
                    </a:extLst>
                  </p:cNvPr>
                  <p:cNvSpPr txBox="1"/>
                  <p:nvPr/>
                </p:nvSpPr>
                <p:spPr>
                  <a:xfrm>
                    <a:off x="3853371" y="4977597"/>
                    <a:ext cx="3483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AE8BA97-974A-1C4B-9914-D0A044886D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371" y="4977597"/>
                    <a:ext cx="34830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B1DB20-8F5E-624E-9A6F-470714FE003E}"/>
                </a:ext>
              </a:extLst>
            </p:cNvPr>
            <p:cNvSpPr txBox="1"/>
            <p:nvPr/>
          </p:nvSpPr>
          <p:spPr>
            <a:xfrm>
              <a:off x="5762854" y="5021717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ED2812-D92A-5B45-9BEF-93602BF3DA10}"/>
                  </a:ext>
                </a:extLst>
              </p:cNvPr>
              <p:cNvSpPr txBox="1"/>
              <p:nvPr/>
            </p:nvSpPr>
            <p:spPr>
              <a:xfrm>
                <a:off x="191114" y="5738476"/>
                <a:ext cx="10293011" cy="865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make upper bound only tight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Analysis of </a:t>
                </a:r>
                <a:r>
                  <a:rPr lang="en-US" sz="2400" i="1" dirty="0"/>
                  <a:t>[G&amp;R ‘16, C-A&amp;K ‘17]</a:t>
                </a:r>
                <a:r>
                  <a:rPr lang="en-US" sz="2400" dirty="0"/>
                  <a:t> both use analysis similar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sz="2400" dirty="0"/>
                  <a:t>-dispersion</a:t>
                </a:r>
                <a:r>
                  <a:rPr lang="en-US" sz="2400" dirty="0">
                    <a:sym typeface="Wingdings" pitchFamily="2" charset="2"/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ED2812-D92A-5B45-9BEF-93602BF3D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14" y="5738476"/>
                <a:ext cx="10293011" cy="865750"/>
              </a:xfrm>
              <a:prstGeom prst="rect">
                <a:avLst/>
              </a:prstGeom>
              <a:blipFill>
                <a:blip r:embed="rId10"/>
                <a:stretch>
                  <a:fillRect l="-739" t="-1449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88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355D-B246-F541-9F6A-A9228252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89" y="98225"/>
            <a:ext cx="11934422" cy="751782"/>
          </a:xfrm>
        </p:spPr>
        <p:txBody>
          <a:bodyPr/>
          <a:lstStyle/>
          <a:p>
            <a:r>
              <a:rPr lang="en-US" dirty="0"/>
              <a:t>Smoothed Adversaries and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DBFAD2-1A8C-9F44-B55B-951D89F8AC85}"/>
                  </a:ext>
                </a:extLst>
              </p:cNvPr>
              <p:cNvSpPr txBox="1"/>
              <p:nvPr/>
            </p:nvSpPr>
            <p:spPr>
              <a:xfrm>
                <a:off x="100591" y="1535632"/>
                <a:ext cx="96973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Consider any adversary chooses threshold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DBFAD2-1A8C-9F44-B55B-951D89F8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1" y="1535632"/>
                <a:ext cx="9697335" cy="461665"/>
              </a:xfrm>
              <a:prstGeom prst="rect">
                <a:avLst/>
              </a:prstGeom>
              <a:blipFill>
                <a:blip r:embed="rId2"/>
                <a:stretch>
                  <a:fillRect l="-916" t="-5405" r="-91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26E67078-A603-234A-9581-3167FFFAA8AC}"/>
              </a:ext>
            </a:extLst>
          </p:cNvPr>
          <p:cNvGrpSpPr/>
          <p:nvPr/>
        </p:nvGrpSpPr>
        <p:grpSpPr>
          <a:xfrm>
            <a:off x="666595" y="2054484"/>
            <a:ext cx="3986175" cy="2402821"/>
            <a:chOff x="704695" y="1261539"/>
            <a:chExt cx="3986175" cy="240282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98F1E61-DA3B-114D-BB00-279AC5920EBF}"/>
                </a:ext>
              </a:extLst>
            </p:cNvPr>
            <p:cNvGrpSpPr/>
            <p:nvPr/>
          </p:nvGrpSpPr>
          <p:grpSpPr>
            <a:xfrm>
              <a:off x="704695" y="2370484"/>
              <a:ext cx="3986175" cy="1293876"/>
              <a:chOff x="7494922" y="1619272"/>
              <a:chExt cx="3986175" cy="129387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0E3DE933-B399-264A-B028-A281C625D256}"/>
                  </a:ext>
                </a:extLst>
              </p:cNvPr>
              <p:cNvCxnSpPr/>
              <p:nvPr/>
            </p:nvCxnSpPr>
            <p:spPr>
              <a:xfrm>
                <a:off x="7601655" y="2521135"/>
                <a:ext cx="362036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64DBCE8-AA12-C24D-815A-E9AEBB0FDAC3}"/>
                      </a:ext>
                    </a:extLst>
                  </p:cNvPr>
                  <p:cNvSpPr txBox="1"/>
                  <p:nvPr/>
                </p:nvSpPr>
                <p:spPr>
                  <a:xfrm>
                    <a:off x="7494922" y="2521135"/>
                    <a:ext cx="365806" cy="3628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64DBCE8-AA12-C24D-815A-E9AEBB0FDA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4922" y="2521135"/>
                    <a:ext cx="365806" cy="3628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FB08805-8CF7-9A4F-BA48-271EAFB8C617}"/>
                      </a:ext>
                    </a:extLst>
                  </p:cNvPr>
                  <p:cNvSpPr txBox="1"/>
                  <p:nvPr/>
                </p:nvSpPr>
                <p:spPr>
                  <a:xfrm>
                    <a:off x="11115291" y="2521135"/>
                    <a:ext cx="365806" cy="3628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FB08805-8CF7-9A4F-BA48-271EAFB8C6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15291" y="2521135"/>
                    <a:ext cx="365806" cy="3628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Elbow Connector 8">
                <a:extLst>
                  <a:ext uri="{FF2B5EF4-FFF2-40B4-BE49-F238E27FC236}">
                    <a16:creationId xmlns:a16="http://schemas.microsoft.com/office/drawing/2014/main" id="{8707EDB4-A062-A54C-AE1A-15EF8FCA3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856" y="1619272"/>
                <a:ext cx="3620369" cy="793128"/>
              </a:xfrm>
              <a:prstGeom prst="bentConnector3">
                <a:avLst>
                  <a:gd name="adj1" fmla="val 60961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42CEAF1-19C7-2541-93FC-95F6F06822AE}"/>
                      </a:ext>
                    </a:extLst>
                  </p:cNvPr>
                  <p:cNvSpPr txBox="1"/>
                  <p:nvPr/>
                </p:nvSpPr>
                <p:spPr>
                  <a:xfrm>
                    <a:off x="9662627" y="2543816"/>
                    <a:ext cx="3483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42CEAF1-19C7-2541-93FC-95F6F06822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2627" y="2543816"/>
                    <a:ext cx="3483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51F99ED-AC5A-AC47-9039-DD9E0C2F5FBB}"/>
                    </a:ext>
                  </a:extLst>
                </p:cNvPr>
                <p:cNvSpPr txBox="1"/>
                <p:nvPr/>
              </p:nvSpPr>
              <p:spPr>
                <a:xfrm>
                  <a:off x="1184527" y="1261539"/>
                  <a:ext cx="287008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Location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∈[0,1]</m:t>
                      </m:r>
                    </m:oMath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  <a:p>
                  <a:r>
                    <a:rPr lang="en-US" sz="2400" dirty="0"/>
                    <a:t>Orientation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∈{±1}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51F99ED-AC5A-AC47-9039-DD9E0C2F5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527" y="1261539"/>
                  <a:ext cx="2870081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084" t="-2985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93D4D0-9BBC-A241-93FC-585AAD0EB15E}"/>
              </a:ext>
            </a:extLst>
          </p:cNvPr>
          <p:cNvGrpSpPr/>
          <p:nvPr/>
        </p:nvGrpSpPr>
        <p:grpSpPr>
          <a:xfrm>
            <a:off x="5097221" y="2103782"/>
            <a:ext cx="6538135" cy="2324335"/>
            <a:chOff x="5135321" y="1310837"/>
            <a:chExt cx="6538135" cy="23243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6A177F-490C-DC48-B62C-37D36807C164}"/>
                    </a:ext>
                  </a:extLst>
                </p:cNvPr>
                <p:cNvSpPr txBox="1"/>
                <p:nvPr/>
              </p:nvSpPr>
              <p:spPr>
                <a:xfrm>
                  <a:off x="5747434" y="1310837"/>
                  <a:ext cx="59260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Location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2400" dirty="0"/>
                    <a:t>  corrupted by adding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6A177F-490C-DC48-B62C-37D36807C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434" y="1310837"/>
                  <a:ext cx="5926022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713" t="-5263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90465B8-E48F-6649-A891-5A89DEBA158C}"/>
                </a:ext>
              </a:extLst>
            </p:cNvPr>
            <p:cNvGrpSpPr/>
            <p:nvPr/>
          </p:nvGrpSpPr>
          <p:grpSpPr>
            <a:xfrm>
              <a:off x="7173188" y="2264496"/>
              <a:ext cx="3986175" cy="1370676"/>
              <a:chOff x="7494922" y="3339348"/>
              <a:chExt cx="3986175" cy="137067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D2B47D4-C361-2D42-9A4F-8BA15F22701C}"/>
                  </a:ext>
                </a:extLst>
              </p:cNvPr>
              <p:cNvCxnSpPr/>
              <p:nvPr/>
            </p:nvCxnSpPr>
            <p:spPr>
              <a:xfrm>
                <a:off x="7601655" y="4347199"/>
                <a:ext cx="362036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1488C80-E826-8E4E-9D50-A4A11DEB9162}"/>
                      </a:ext>
                    </a:extLst>
                  </p:cNvPr>
                  <p:cNvSpPr txBox="1"/>
                  <p:nvPr/>
                </p:nvSpPr>
                <p:spPr>
                  <a:xfrm>
                    <a:off x="7494922" y="4347199"/>
                    <a:ext cx="365806" cy="3628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1488C80-E826-8E4E-9D50-A4A11DEB91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4922" y="4347199"/>
                    <a:ext cx="365806" cy="3628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04A02CA-A90D-C143-B236-656F8E4A1BB4}"/>
                      </a:ext>
                    </a:extLst>
                  </p:cNvPr>
                  <p:cNvSpPr txBox="1"/>
                  <p:nvPr/>
                </p:nvSpPr>
                <p:spPr>
                  <a:xfrm>
                    <a:off x="11115291" y="4347199"/>
                    <a:ext cx="365806" cy="3628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04A02CA-A90D-C143-B236-656F8E4A1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15291" y="4347199"/>
                    <a:ext cx="365806" cy="3628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F358AC75-2EF8-174C-B216-415692F37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3970" y="3444376"/>
                <a:ext cx="3620369" cy="793128"/>
              </a:xfrm>
              <a:prstGeom prst="bentConnector3">
                <a:avLst>
                  <a:gd name="adj1" fmla="val 46611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A791A-C656-B747-BB18-E34CC28A7160}"/>
                      </a:ext>
                    </a:extLst>
                  </p:cNvPr>
                  <p:cNvSpPr txBox="1"/>
                  <p:nvPr/>
                </p:nvSpPr>
                <p:spPr>
                  <a:xfrm>
                    <a:off x="8896712" y="4324343"/>
                    <a:ext cx="76591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A791A-C656-B747-BB18-E34CC28A71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6712" y="4324343"/>
                    <a:ext cx="76591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5D87B7C-5D1A-CE46-A226-9BCD85784E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6777" y="3339348"/>
                <a:ext cx="0" cy="100785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33B7210-C1CF-0140-889A-20BD31FCDDFA}"/>
                      </a:ext>
                    </a:extLst>
                  </p:cNvPr>
                  <p:cNvSpPr txBox="1"/>
                  <p:nvPr/>
                </p:nvSpPr>
                <p:spPr>
                  <a:xfrm>
                    <a:off x="9680528" y="4298233"/>
                    <a:ext cx="3483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33B7210-C1CF-0140-889A-20BD31FCDD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0528" y="4298233"/>
                    <a:ext cx="34830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30DD9AEE-EB67-674A-B47E-22719DBE9C5D}"/>
                </a:ext>
              </a:extLst>
            </p:cNvPr>
            <p:cNvSpPr/>
            <p:nvPr/>
          </p:nvSpPr>
          <p:spPr>
            <a:xfrm>
              <a:off x="5135321" y="2459943"/>
              <a:ext cx="1236133" cy="61229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033EBD-E4BA-5E4E-9BF8-494846D21BAC}"/>
                  </a:ext>
                </a:extLst>
              </p:cNvPr>
              <p:cNvSpPr txBox="1"/>
              <p:nvPr/>
            </p:nvSpPr>
            <p:spPr>
              <a:xfrm>
                <a:off x="192164" y="5160168"/>
                <a:ext cx="10138866" cy="1604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any interval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of width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Expected # discontinuities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Intervals have VC-dim 2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:r>
                  <a:rPr lang="en-US" sz="2400" dirty="0" err="1">
                    <a:sym typeface="Wingdings" pitchFamily="2" charset="2"/>
                  </a:rPr>
                  <a:t>w.h.p</a:t>
                </a:r>
                <a:r>
                  <a:rPr lang="en-US" sz="2400" dirty="0">
                    <a:sym typeface="Wingdings" pitchFamily="2" charset="2"/>
                  </a:rPr>
                  <a:t>.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, # discontinuities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𝑇𝑤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033EBD-E4BA-5E4E-9BF8-494846D21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64" y="5160168"/>
                <a:ext cx="10138866" cy="1604414"/>
              </a:xfrm>
              <a:prstGeom prst="rect">
                <a:avLst/>
              </a:prstGeom>
              <a:blipFill>
                <a:blip r:embed="rId12"/>
                <a:stretch>
                  <a:fillRect l="-876" t="-1563" b="-7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F2FDA4-7341-1747-AF6A-35A3138BA2A4}"/>
                  </a:ext>
                </a:extLst>
              </p:cNvPr>
              <p:cNvSpPr txBox="1"/>
              <p:nvPr/>
            </p:nvSpPr>
            <p:spPr>
              <a:xfrm>
                <a:off x="192164" y="4546005"/>
                <a:ext cx="11832947" cy="4964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100138" indent="-1100138"/>
                <a:r>
                  <a:rPr lang="en-US" sz="2400" b="1" dirty="0"/>
                  <a:t>Lemma: </a:t>
                </a: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the fn’s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-dispersed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𝑇𝑤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 err="1"/>
                  <a:t>w.h.p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F2FDA4-7341-1747-AF6A-35A3138BA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64" y="4546005"/>
                <a:ext cx="11832947" cy="496418"/>
              </a:xfrm>
              <a:prstGeom prst="rect">
                <a:avLst/>
              </a:prstGeom>
              <a:blipFill>
                <a:blip r:embed="rId13"/>
                <a:stretch>
                  <a:fillRect l="-749" r="-749" b="-219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6E3B2ED-297A-7248-930C-00A3E9583A1E}"/>
              </a:ext>
            </a:extLst>
          </p:cNvPr>
          <p:cNvSpPr txBox="1"/>
          <p:nvPr/>
        </p:nvSpPr>
        <p:spPr>
          <a:xfrm>
            <a:off x="116089" y="694663"/>
            <a:ext cx="9183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 to </a:t>
            </a:r>
            <a:r>
              <a:rPr lang="en-US" sz="2400" i="1" dirty="0"/>
              <a:t>[G&amp;R ’16, C-A&amp;K ’17]</a:t>
            </a:r>
            <a:r>
              <a:rPr lang="en-US" sz="2400" dirty="0"/>
              <a:t> we often consider </a:t>
            </a:r>
            <a:r>
              <a:rPr lang="en-US" sz="2400" i="1" dirty="0"/>
              <a:t>smoothed</a:t>
            </a:r>
            <a:r>
              <a:rPr lang="en-US" sz="2400" dirty="0"/>
              <a:t> adversaries.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81159F-BC60-554F-BDEA-BC6E810BDF19}"/>
              </a:ext>
            </a:extLst>
          </p:cNvPr>
          <p:cNvSpPr txBox="1"/>
          <p:nvPr/>
        </p:nvSpPr>
        <p:spPr>
          <a:xfrm>
            <a:off x="116089" y="1144466"/>
            <a:ext cx="252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simple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B9455E-F301-F840-A3F4-D0D8E1E66677}"/>
                  </a:ext>
                </a:extLst>
              </p:cNvPr>
              <p:cNvSpPr txBox="1"/>
              <p:nvPr/>
            </p:nvSpPr>
            <p:spPr>
              <a:xfrm>
                <a:off x="6630540" y="5271352"/>
                <a:ext cx="4923592" cy="9221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sym typeface="Wingdings" pitchFamily="2" charset="2"/>
                  </a:rPr>
                  <a:t>  regret </a:t>
                </a:r>
                <a:r>
                  <a:rPr lang="en-US" sz="2400" dirty="0">
                    <a:solidFill>
                      <a:schemeClr val="accent1"/>
                    </a:solidFill>
                    <a:sym typeface="Wingdings" pitchFamily="2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𝑇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B9455E-F301-F840-A3F4-D0D8E1E66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540" y="5271352"/>
                <a:ext cx="4923592" cy="922176"/>
              </a:xfrm>
              <a:prstGeom prst="rect">
                <a:avLst/>
              </a:prstGeom>
              <a:blipFill>
                <a:blip r:embed="rId14"/>
                <a:stretch>
                  <a:fillRect l="-1795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73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0" grpId="0" build="p"/>
      <p:bldP spid="41" grpId="0" animBg="1"/>
      <p:bldP spid="27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F295-26BB-8F48-9E6C-A24667D7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Smoothed Adversaries and Dispersion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20E93-A01C-044E-8CF1-52B76F8B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928" y="677588"/>
            <a:ext cx="3325611" cy="2873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F5178B-9DC0-7440-885D-5BB184EBF916}"/>
              </a:ext>
            </a:extLst>
          </p:cNvPr>
          <p:cNvSpPr txBox="1"/>
          <p:nvPr/>
        </p:nvSpPr>
        <p:spPr>
          <a:xfrm>
            <a:off x="264256" y="854610"/>
            <a:ext cx="7491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generally: adversary is unable to precisely pick some problem parameters (e.g. item values in knapsack).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815C50-62F0-D84C-90F1-BEB4C6ED161A}"/>
              </a:ext>
            </a:extLst>
          </p:cNvPr>
          <p:cNvGrpSpPr/>
          <p:nvPr/>
        </p:nvGrpSpPr>
        <p:grpSpPr>
          <a:xfrm>
            <a:off x="2001800" y="4096365"/>
            <a:ext cx="3683575" cy="1166145"/>
            <a:chOff x="1942193" y="2229672"/>
            <a:chExt cx="3683575" cy="116614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C804589-D8AC-E74D-A8D2-080F0787FAB5}"/>
                </a:ext>
              </a:extLst>
            </p:cNvPr>
            <p:cNvCxnSpPr/>
            <p:nvPr/>
          </p:nvCxnSpPr>
          <p:spPr>
            <a:xfrm flipV="1">
              <a:off x="2335190" y="2238124"/>
              <a:ext cx="0" cy="7744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5DDBAB-627E-974C-BF22-16315B022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1503" y="3002613"/>
              <a:ext cx="32942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FC46B1-122B-374C-876E-60277C855D81}"/>
                </a:ext>
              </a:extLst>
            </p:cNvPr>
            <p:cNvCxnSpPr>
              <a:cxnSpLocks/>
            </p:cNvCxnSpPr>
            <p:nvPr/>
          </p:nvCxnSpPr>
          <p:spPr>
            <a:xfrm>
              <a:off x="2511681" y="2832503"/>
              <a:ext cx="654017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0988754-E9A5-8444-85B7-84C883693C4B}"/>
                </a:ext>
              </a:extLst>
            </p:cNvPr>
            <p:cNvCxnSpPr>
              <a:cxnSpLocks/>
            </p:cNvCxnSpPr>
            <p:nvPr/>
          </p:nvCxnSpPr>
          <p:spPr>
            <a:xfrm>
              <a:off x="3165698" y="2623853"/>
              <a:ext cx="430150" cy="1504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8D33E3-18C2-2D41-96DD-38383BBF866F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31" y="2349033"/>
              <a:ext cx="483729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B31871-BF45-394E-87E0-F68926C45AEA}"/>
                </a:ext>
              </a:extLst>
            </p:cNvPr>
            <p:cNvCxnSpPr>
              <a:cxnSpLocks/>
            </p:cNvCxnSpPr>
            <p:nvPr/>
          </p:nvCxnSpPr>
          <p:spPr>
            <a:xfrm>
              <a:off x="4071160" y="2817938"/>
              <a:ext cx="430150" cy="1504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7A34FE-EC77-5B48-B00D-740B4DD00649}"/>
                </a:ext>
              </a:extLst>
            </p:cNvPr>
            <p:cNvCxnSpPr>
              <a:cxnSpLocks/>
            </p:cNvCxnSpPr>
            <p:nvPr/>
          </p:nvCxnSpPr>
          <p:spPr>
            <a:xfrm>
              <a:off x="4519081" y="2443861"/>
              <a:ext cx="876509" cy="7668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5803DE9-EB9A-C24D-A9D2-7674D32A6AED}"/>
                    </a:ext>
                  </a:extLst>
                </p:cNvPr>
                <p:cNvSpPr txBox="1"/>
                <p:nvPr/>
              </p:nvSpPr>
              <p:spPr>
                <a:xfrm>
                  <a:off x="3846257" y="3026485"/>
                  <a:ext cx="370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5803DE9-EB9A-C24D-A9D2-7674D32A6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257" y="3026485"/>
                  <a:ext cx="37023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7C9771-F865-4444-AD3B-21F8B18EF416}"/>
                </a:ext>
              </a:extLst>
            </p:cNvPr>
            <p:cNvSpPr txBox="1"/>
            <p:nvPr/>
          </p:nvSpPr>
          <p:spPr>
            <a:xfrm rot="16200000">
              <a:off x="1783752" y="2439186"/>
              <a:ext cx="68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value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663D94-1398-BE4F-B192-1E90F5445606}"/>
                </a:ext>
              </a:extLst>
            </p:cNvPr>
            <p:cNvCxnSpPr/>
            <p:nvPr/>
          </p:nvCxnSpPr>
          <p:spPr>
            <a:xfrm flipV="1">
              <a:off x="2504186" y="2230629"/>
              <a:ext cx="0" cy="78836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00C6D6F-9A3F-7145-B7D0-D62F86CA1778}"/>
                </a:ext>
              </a:extLst>
            </p:cNvPr>
            <p:cNvCxnSpPr/>
            <p:nvPr/>
          </p:nvCxnSpPr>
          <p:spPr>
            <a:xfrm flipV="1">
              <a:off x="3165698" y="2229672"/>
              <a:ext cx="0" cy="78836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765738A-CC34-A342-A48D-DC60ECE06B60}"/>
              </a:ext>
            </a:extLst>
          </p:cNvPr>
          <p:cNvSpPr txBox="1"/>
          <p:nvPr/>
        </p:nvSpPr>
        <p:spPr>
          <a:xfrm>
            <a:off x="364522" y="1988617"/>
            <a:ext cx="8422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utility function has multiple dependent discontinuities.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Distribution of discontinuity location depends on setting.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we generalize to multiple dimensions?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A46CE8-E984-364C-8149-764A026F870E}"/>
                  </a:ext>
                </a:extLst>
              </p:cNvPr>
              <p:cNvSpPr/>
              <p:nvPr/>
            </p:nvSpPr>
            <p:spPr>
              <a:xfrm>
                <a:off x="7426031" y="4080581"/>
                <a:ext cx="2037994" cy="967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A46CE8-E984-364C-8149-764A026F8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031" y="4080581"/>
                <a:ext cx="2037994" cy="967316"/>
              </a:xfrm>
              <a:prstGeom prst="rect">
                <a:avLst/>
              </a:prstGeom>
              <a:blipFill>
                <a:blip r:embed="rId5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6001C9D-7399-4F47-9441-C9AB53C22E70}"/>
              </a:ext>
            </a:extLst>
          </p:cNvPr>
          <p:cNvSpPr txBox="1"/>
          <p:nvPr/>
        </p:nvSpPr>
        <p:spPr>
          <a:xfrm>
            <a:off x="-32938" y="5669311"/>
            <a:ext cx="122249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Dispersion decouples problem-specific smoothness arguments from regret bounds, differential privacy utility guarantees, and uniform convergence.</a:t>
            </a:r>
          </a:p>
        </p:txBody>
      </p:sp>
    </p:spTree>
    <p:extLst>
      <p:ext uri="{BB962C8B-B14F-4D97-AF65-F5344CB8AC3E}">
        <p14:creationId xmlns:p14="http://schemas.microsoft.com/office/powerpoint/2010/main" val="212296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 uiExpand="1" build="p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ABAC-4ED7-4E4E-97FD-ECADD791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Algorithm Configuration and Pricing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BC9ED0-6BD6-3744-A227-C2B5B0AE5EC5}"/>
                  </a:ext>
                </a:extLst>
              </p:cNvPr>
              <p:cNvSpPr txBox="1"/>
              <p:nvPr/>
            </p:nvSpPr>
            <p:spPr>
              <a:xfrm>
                <a:off x="128789" y="1029889"/>
                <a:ext cx="11657037" cy="5297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 indent="-444500"/>
                <a:r>
                  <a:rPr lang="en-US" sz="2400" dirty="0"/>
                  <a:t>We show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dirty="0"/>
                  <a:t>-dispersion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≈1/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US" sz="2400" dirty="0"/>
                  <a:t> under smoothness assumptions for</a:t>
                </a:r>
              </a:p>
              <a:p>
                <a:pPr lvl="1" indent="-4445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1" indent="-4445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Greedy algorithms for knapsack and max-weight independent set.</a:t>
                </a:r>
              </a:p>
              <a:p>
                <a:pPr lvl="1" indent="-444500">
                  <a:buFont typeface="Arial" panose="020B0604020202020204" pitchFamily="34" charset="0"/>
                  <a:buChar char="•"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lvl="1" indent="-4445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-bidder,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-item posted price mechanisms and second price auctions w/ reserves.</a:t>
                </a:r>
              </a:p>
              <a:p>
                <a:pPr lvl="2" indent="-4445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Maximizing revenue or social welfare.</a:t>
                </a:r>
              </a:p>
              <a:p>
                <a:pPr lvl="2" indent="-4445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Additive, unit-demand, and general valuations.</a:t>
                </a:r>
              </a:p>
              <a:p>
                <a:pPr marL="469900" lvl="2"/>
                <a:endParaRPr lang="en-US" sz="2400" dirty="0"/>
              </a:p>
              <a:p>
                <a:pPr marL="469900" lvl="2" indent="-457200"/>
                <a:r>
                  <a:rPr lang="en-US" sz="2400" dirty="0"/>
                  <a:t>Under </a:t>
                </a:r>
                <a:r>
                  <a:rPr lang="en-US" sz="2400" b="1" i="1" dirty="0"/>
                  <a:t>no assumption</a:t>
                </a:r>
                <a:r>
                  <a:rPr lang="en-US" sz="2400" dirty="0"/>
                  <a:t> we show dispersion for</a:t>
                </a:r>
              </a:p>
              <a:p>
                <a:pPr marL="469900" lvl="2" indent="-457200"/>
                <a:endParaRPr lang="en-US" sz="2400" dirty="0"/>
              </a:p>
              <a:p>
                <a:pPr marL="469900" lvl="2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Semidefinite rounding algorithms for integer quadratic programming</a:t>
                </a:r>
              </a:p>
              <a:p>
                <a:pPr marL="927100" lvl="3" indent="-4572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-linear rounding </a:t>
                </a:r>
                <a:r>
                  <a:rPr lang="en-US" sz="2400" i="1" dirty="0"/>
                  <a:t>[</a:t>
                </a:r>
                <a:r>
                  <a:rPr lang="en-US" sz="2400" i="1" dirty="0" err="1"/>
                  <a:t>Feige</a:t>
                </a:r>
                <a:r>
                  <a:rPr lang="en-US" sz="2400" i="1" dirty="0"/>
                  <a:t> &amp; Langberg ‘06]</a:t>
                </a:r>
              </a:p>
              <a:p>
                <a:pPr marL="927100" lvl="3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Outward rotations </a:t>
                </a:r>
                <a:r>
                  <a:rPr lang="en-US" sz="2400" i="1" dirty="0"/>
                  <a:t>[Zwick ‘99]</a:t>
                </a:r>
              </a:p>
              <a:p>
                <a:pPr marL="927100" lvl="3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Both are generalizations of the </a:t>
                </a:r>
                <a:r>
                  <a:rPr lang="en-US" sz="2400" dirty="0" err="1"/>
                  <a:t>Goemans</a:t>
                </a:r>
                <a:r>
                  <a:rPr lang="en-US" sz="2400" dirty="0"/>
                  <a:t> &amp; Williamson max cut algorithm </a:t>
                </a:r>
                <a:r>
                  <a:rPr lang="en-US" sz="2400" i="1" dirty="0"/>
                  <a:t>[‘95]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BC9ED0-6BD6-3744-A227-C2B5B0AE5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9" y="1029889"/>
                <a:ext cx="11657037" cy="5297732"/>
              </a:xfrm>
              <a:prstGeom prst="rect">
                <a:avLst/>
              </a:prstGeom>
              <a:blipFill>
                <a:blip r:embed="rId2"/>
                <a:stretch>
                  <a:fillRect l="-653" b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FD7EA6-232C-3544-85FE-254B631CBCDE}"/>
              </a:ext>
            </a:extLst>
          </p:cNvPr>
          <p:cNvGrpSpPr/>
          <p:nvPr/>
        </p:nvGrpSpPr>
        <p:grpSpPr>
          <a:xfrm>
            <a:off x="9713055" y="1449537"/>
            <a:ext cx="2478945" cy="1594823"/>
            <a:chOff x="9393375" y="1393970"/>
            <a:chExt cx="2478945" cy="1594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64CFA4-154C-C24D-9BB8-1A705104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3375" y="1393970"/>
              <a:ext cx="749078" cy="8844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EBDA24-E79A-CC45-A894-E35044230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1579" y="1568052"/>
              <a:ext cx="1420741" cy="142074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CA7B935-DA5F-6B46-9C54-9759E3FF98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111" y="3002268"/>
            <a:ext cx="2213264" cy="13810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19831D0-7799-8149-B28A-01C278690842}"/>
              </a:ext>
            </a:extLst>
          </p:cNvPr>
          <p:cNvGrpSpPr/>
          <p:nvPr/>
        </p:nvGrpSpPr>
        <p:grpSpPr>
          <a:xfrm>
            <a:off x="10009555" y="4253117"/>
            <a:ext cx="1369174" cy="1369175"/>
            <a:chOff x="5754722" y="846356"/>
            <a:chExt cx="3074662" cy="30746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959454-1A38-954D-852D-4FDAADFBDDA5}"/>
                </a:ext>
              </a:extLst>
            </p:cNvPr>
            <p:cNvSpPr/>
            <p:nvPr/>
          </p:nvSpPr>
          <p:spPr>
            <a:xfrm>
              <a:off x="5754722" y="846356"/>
              <a:ext cx="3074662" cy="307466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F15F34-F904-FF4B-8C70-74D658828EE8}"/>
                </a:ext>
              </a:extLst>
            </p:cNvPr>
            <p:cNvSpPr/>
            <p:nvPr/>
          </p:nvSpPr>
          <p:spPr>
            <a:xfrm>
              <a:off x="5754722" y="1973732"/>
              <a:ext cx="3074662" cy="7174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8B73D6-11AB-2F40-83A8-653DA364D0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3162" y="1705750"/>
              <a:ext cx="1238893" cy="6266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0B6B3FC-FEB3-9F41-BDCD-293655DDBB10}"/>
                </a:ext>
              </a:extLst>
            </p:cNvPr>
            <p:cNvCxnSpPr/>
            <p:nvPr/>
          </p:nvCxnSpPr>
          <p:spPr>
            <a:xfrm flipH="1">
              <a:off x="6519799" y="2691154"/>
              <a:ext cx="567276" cy="10248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514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2E56-1738-7A44-A95C-A96F87D5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Results from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BF3FCD-7A09-054F-9E77-58D22A25A6FE}"/>
                  </a:ext>
                </a:extLst>
              </p:cNvPr>
              <p:cNvSpPr txBox="1"/>
              <p:nvPr/>
            </p:nvSpPr>
            <p:spPr>
              <a:xfrm>
                <a:off x="360219" y="1011382"/>
                <a:ext cx="10943509" cy="1484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1" dirty="0"/>
                  <a:t>Bandit online optimization of piecewise Lipschitz functions: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Learner only observes the scalar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each round.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Dispersion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≈1/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1/(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+2)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dirty="0"/>
                  <a:t> implies regret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ra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BF3FCD-7A09-054F-9E77-58D22A25A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9" y="1011382"/>
                <a:ext cx="10943509" cy="1484124"/>
              </a:xfrm>
              <a:prstGeom prst="rect">
                <a:avLst/>
              </a:prstGeom>
              <a:blipFill>
                <a:blip r:embed="rId2"/>
                <a:stretch>
                  <a:fillRect l="-811" t="-341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80A3AD-D917-4A4D-A64A-AF1092C62CED}"/>
                  </a:ext>
                </a:extLst>
              </p:cNvPr>
              <p:cNvSpPr txBox="1"/>
              <p:nvPr/>
            </p:nvSpPr>
            <p:spPr>
              <a:xfrm>
                <a:off x="360218" y="2757055"/>
                <a:ext cx="8977073" cy="2274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1" dirty="0"/>
                  <a:t>Differentially Private Batch Optimization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up-front, estimate maximizer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Satisfy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-differential privacy (</a:t>
                </a:r>
                <a:r>
                  <a:rPr lang="en-US" sz="2400" dirty="0" err="1"/>
                  <a:t>w.r.t</a:t>
                </a:r>
                <a:r>
                  <a:rPr lang="en-US" sz="2400" dirty="0"/>
                  <a:t>. changing any one function).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Exponential mechanism has suboptimality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fun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𝐿𝑤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Matching lower bounds.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80A3AD-D917-4A4D-A64A-AF1092C62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8" y="2757055"/>
                <a:ext cx="8977073" cy="2274597"/>
              </a:xfrm>
              <a:prstGeom prst="rect">
                <a:avLst/>
              </a:prstGeom>
              <a:blipFill>
                <a:blip r:embed="rId3"/>
                <a:stretch>
                  <a:fillRect l="-989" t="-666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8414C6-B3DE-7E4F-AC97-30924A04AA53}"/>
                  </a:ext>
                </a:extLst>
              </p:cNvPr>
              <p:cNvSpPr txBox="1"/>
              <p:nvPr/>
            </p:nvSpPr>
            <p:spPr>
              <a:xfrm>
                <a:off x="360218" y="5031652"/>
                <a:ext cx="11409727" cy="1583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b="1" dirty="0"/>
                  <a:t>Uniform Convergence via Empirical </a:t>
                </a:r>
                <a:r>
                  <a:rPr lang="en-US" sz="2400" b="1" dirty="0" err="1"/>
                  <a:t>Rademacher</a:t>
                </a:r>
                <a:r>
                  <a:rPr lang="en-US" sz="2400" b="1" dirty="0"/>
                  <a:t> Bounds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are drawn </a:t>
                </a:r>
                <a:r>
                  <a:rPr lang="en-US" sz="2400" dirty="0" err="1"/>
                  <a:t>i.i.d</a:t>
                </a:r>
                <a:r>
                  <a:rPr lang="en-US" sz="2400" dirty="0"/>
                  <a:t>. from a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and are </a:t>
                </a:r>
                <a:r>
                  <a:rPr lang="en-US" sz="2400" i="1" dirty="0"/>
                  <a:t>globally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-dispersed, then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w.h.p</a:t>
                </a:r>
                <a:r>
                  <a:rPr lang="en-US" sz="2400" dirty="0"/>
                  <a:t>.,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den>
                                    </m:f>
                                  </m:e>
                                </m:func>
                              </m:num>
                              <m:den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rad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𝐿𝑤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i="1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8414C6-B3DE-7E4F-AC97-30924A04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8" y="5031652"/>
                <a:ext cx="11409727" cy="1583767"/>
              </a:xfrm>
              <a:prstGeom prst="rect">
                <a:avLst/>
              </a:prstGeom>
              <a:blipFill>
                <a:blip r:embed="rId4"/>
                <a:stretch>
                  <a:fillRect l="-778" t="-3200" r="-556" b="-5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BF0F5AC-4F3E-C14C-BB2F-BED2AA7AC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185" y="98225"/>
            <a:ext cx="1662038" cy="1662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BCC00-CA1C-8347-8ED0-C3773C30D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3236" y="3161654"/>
            <a:ext cx="1120498" cy="15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3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3230-8940-0042-83A8-8BC033C2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Open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2F8EF-D097-514D-82BB-BC8AEFA96854}"/>
              </a:ext>
            </a:extLst>
          </p:cNvPr>
          <p:cNvSpPr txBox="1"/>
          <p:nvPr/>
        </p:nvSpPr>
        <p:spPr>
          <a:xfrm>
            <a:off x="277091" y="850007"/>
            <a:ext cx="10901895" cy="2454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Introduced </a:t>
            </a:r>
            <a:r>
              <a:rPr lang="en-US" sz="2400" b="1" dirty="0"/>
              <a:t>dispersion</a:t>
            </a:r>
            <a:r>
              <a:rPr lang="en-US" sz="2400" dirty="0"/>
              <a:t>, which measures concentration of discontinuities of PLW </a:t>
            </a:r>
            <a:r>
              <a:rPr lang="en-US" sz="2400" dirty="0" err="1"/>
              <a:t>fns</a:t>
            </a:r>
            <a:r>
              <a:rPr lang="en-US" sz="2400" dirty="0"/>
              <a:t>.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Dispersion-based regret bounds for online optimization of PWL functions.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Utility guarantees for differentially private optimization.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Uniform convergence in statistical settings.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Examples of dispersion in real problems.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3B8AD-6EF0-FC49-9699-7DA36FBF680B}"/>
              </a:ext>
            </a:extLst>
          </p:cNvPr>
          <p:cNvSpPr txBox="1"/>
          <p:nvPr/>
        </p:nvSpPr>
        <p:spPr>
          <a:xfrm>
            <a:off x="128789" y="4890521"/>
            <a:ext cx="11757962" cy="1863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Open Questions:</a:t>
            </a: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Dispersion-like definitions for other types of bad properties beyond discontinuities.</a:t>
            </a: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Algorithm configuration is between full-info and bandit feedback. Can we take advantage?</a:t>
            </a: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More refined algorithms for bandit online optimization.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B50CA7B-64C2-1B4B-8881-770B19CCB87D}"/>
              </a:ext>
            </a:extLst>
          </p:cNvPr>
          <p:cNvGrpSpPr/>
          <p:nvPr/>
        </p:nvGrpSpPr>
        <p:grpSpPr>
          <a:xfrm>
            <a:off x="1869085" y="2389304"/>
            <a:ext cx="10013218" cy="2412283"/>
            <a:chOff x="1869085" y="2389304"/>
            <a:chExt cx="10013218" cy="24122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40560A-B350-B046-AF03-870F757D423A}"/>
                </a:ext>
              </a:extLst>
            </p:cNvPr>
            <p:cNvGrpSpPr/>
            <p:nvPr/>
          </p:nvGrpSpPr>
          <p:grpSpPr>
            <a:xfrm>
              <a:off x="9869179" y="2389304"/>
              <a:ext cx="2013124" cy="2029056"/>
              <a:chOff x="1957010" y="2962934"/>
              <a:chExt cx="2013124" cy="2029056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677D884-8459-0E4B-95DC-BE2CDBCE3C49}"/>
                  </a:ext>
                </a:extLst>
              </p:cNvPr>
              <p:cNvSpPr/>
              <p:nvPr/>
            </p:nvSpPr>
            <p:spPr>
              <a:xfrm rot="5400000">
                <a:off x="1957010" y="2978866"/>
                <a:ext cx="2013124" cy="201312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CA62226-E81F-484A-804D-4A342340065A}"/>
                  </a:ext>
                </a:extLst>
              </p:cNvPr>
              <p:cNvSpPr/>
              <p:nvPr/>
            </p:nvSpPr>
            <p:spPr>
              <a:xfrm rot="5400000">
                <a:off x="2948732" y="3724461"/>
                <a:ext cx="876520" cy="876520"/>
              </a:xfrm>
              <a:prstGeom prst="ellipse">
                <a:avLst/>
              </a:prstGeom>
              <a:solidFill>
                <a:srgbClr val="8EFA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61F68B6-F7B3-D04B-9DE9-856D18F97083}"/>
                  </a:ext>
                </a:extLst>
              </p:cNvPr>
              <p:cNvSpPr/>
              <p:nvPr/>
            </p:nvSpPr>
            <p:spPr>
              <a:xfrm rot="5400000">
                <a:off x="3339726" y="4148947"/>
                <a:ext cx="103057" cy="10305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4E64903-5971-F249-AEFE-BBF9680667C3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794" y="2962934"/>
                    <a:ext cx="3855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35C038D-54FF-3D46-B27C-BCFB01CF4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0794" y="2962934"/>
                    <a:ext cx="38555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4A1766D-7DE0-1E4D-9159-443864CD1244}"/>
                      </a:ext>
                    </a:extLst>
                  </p:cNvPr>
                  <p:cNvSpPr txBox="1"/>
                  <p:nvPr/>
                </p:nvSpPr>
                <p:spPr>
                  <a:xfrm>
                    <a:off x="3253217" y="3786828"/>
                    <a:ext cx="370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EC86D05-6B23-054C-8DDD-9015EE0224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3217" y="3786828"/>
                    <a:ext cx="37023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7C43680-225C-F844-8A0E-D3ECD8750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6366" y="3147600"/>
                <a:ext cx="1151467" cy="167262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4D23245-4ED9-B34A-8F36-7BEE936A91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5144" y="3108806"/>
                <a:ext cx="647099" cy="1883184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635D65E-D1F0-A045-A051-1FC7C56DFD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6994" y="3003524"/>
                <a:ext cx="171641" cy="1914744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EF582B0-8F04-984F-A78C-F74C217D05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87088" y="3371060"/>
                <a:ext cx="1783814" cy="901206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3F818CA-B101-3248-835E-5E6F40DBC040}"/>
                  </a:ext>
                </a:extLst>
              </p:cNvPr>
              <p:cNvSpPr/>
              <p:nvPr/>
            </p:nvSpPr>
            <p:spPr>
              <a:xfrm rot="5400000">
                <a:off x="1957010" y="2978866"/>
                <a:ext cx="2013124" cy="20131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774F24C-EAFE-9C40-ADC8-055BF2FD23F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4313" y="3878001"/>
                    <a:ext cx="41421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97735214-EDFD-3847-8A44-A3030D0360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4313" y="3878001"/>
                    <a:ext cx="41421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6FE9346-8B64-C946-814A-67F7250584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139" y="4194831"/>
                <a:ext cx="38246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2A827D-94E9-3441-9851-1B93EE33BF07}"/>
                </a:ext>
              </a:extLst>
            </p:cNvPr>
            <p:cNvGrpSpPr/>
            <p:nvPr/>
          </p:nvGrpSpPr>
          <p:grpSpPr>
            <a:xfrm>
              <a:off x="1869085" y="3261314"/>
              <a:ext cx="3543951" cy="1490110"/>
              <a:chOff x="520801" y="2339158"/>
              <a:chExt cx="5056042" cy="212589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664177-DACC-A142-9663-F382E0FD8D56}"/>
                  </a:ext>
                </a:extLst>
              </p:cNvPr>
              <p:cNvSpPr txBox="1"/>
              <p:nvPr/>
            </p:nvSpPr>
            <p:spPr>
              <a:xfrm>
                <a:off x="1712767" y="2339158"/>
                <a:ext cx="2866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Not </a:t>
                </a:r>
                <a:r>
                  <a:rPr lang="en-US" sz="2400" b="1" dirty="0">
                    <a:cs typeface="Arial" panose="020B0604020202020204" pitchFamily="34" charset="0"/>
                  </a:rPr>
                  <a:t>disperse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382587B-46D9-134D-BA3F-41F73806C8D5}"/>
                  </a:ext>
                </a:extLst>
              </p:cNvPr>
              <p:cNvGrpSpPr/>
              <p:nvPr/>
            </p:nvGrpSpPr>
            <p:grpSpPr>
              <a:xfrm>
                <a:off x="520801" y="2921679"/>
                <a:ext cx="5056042" cy="1543372"/>
                <a:chOff x="6890456" y="720045"/>
                <a:chExt cx="4677764" cy="1950616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CFC9CA4-7EFF-5849-A630-CCEF46545108}"/>
                    </a:ext>
                  </a:extLst>
                </p:cNvPr>
                <p:cNvCxnSpPr/>
                <p:nvPr/>
              </p:nvCxnSpPr>
              <p:spPr>
                <a:xfrm>
                  <a:off x="6890456" y="720045"/>
                  <a:ext cx="0" cy="175686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FE8C1F5-A3B7-E044-8F80-C5D0FCBC0DF1}"/>
                    </a:ext>
                  </a:extLst>
                </p:cNvPr>
                <p:cNvGrpSpPr/>
                <p:nvPr/>
              </p:nvGrpSpPr>
              <p:grpSpPr>
                <a:xfrm>
                  <a:off x="6890456" y="1074505"/>
                  <a:ext cx="4677764" cy="1528065"/>
                  <a:chOff x="8296919" y="1062148"/>
                  <a:chExt cx="4032013" cy="1528065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F322F3D-981E-6945-B172-DE9FC414F063}"/>
                      </a:ext>
                    </a:extLst>
                  </p:cNvPr>
                  <p:cNvGrpSpPr/>
                  <p:nvPr/>
                </p:nvGrpSpPr>
                <p:grpSpPr>
                  <a:xfrm>
                    <a:off x="8451869" y="1148907"/>
                    <a:ext cx="1938532" cy="1441306"/>
                    <a:chOff x="9628641" y="416453"/>
                    <a:chExt cx="4537472" cy="1441306"/>
                  </a:xfrm>
                </p:grpSpPr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76CFE44-6A2E-0C42-A524-B14B1D1C803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973348" y="1418409"/>
                      <a:ext cx="311879" cy="30650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D4282E83-BC46-D748-9CF7-8FEC772F9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120235" y="494423"/>
                      <a:ext cx="473495" cy="30390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BF6AAD43-D3D7-0D46-BCFC-B1F30EA419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541807" y="1353496"/>
                      <a:ext cx="550417" cy="276981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EEBF5D5A-4E6E-CD40-BC38-0DB4EDE4BBE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9628641" y="1214704"/>
                      <a:ext cx="344708" cy="30650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5" name="Freeform 54">
                      <a:extLst>
                        <a:ext uri="{FF2B5EF4-FFF2-40B4-BE49-F238E27FC236}">
                          <a16:creationId xmlns:a16="http://schemas.microsoft.com/office/drawing/2014/main" id="{BC014F75-8681-7A43-AE38-7C191A5A92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24521" y="416453"/>
                      <a:ext cx="909536" cy="191944"/>
                    </a:xfrm>
                    <a:custGeom>
                      <a:avLst/>
                      <a:gdLst>
                        <a:gd name="connsiteX0" fmla="*/ 0 w 336550"/>
                        <a:gd name="connsiteY0" fmla="*/ 330897 h 330897"/>
                        <a:gd name="connsiteX1" fmla="*/ 127000 w 336550"/>
                        <a:gd name="connsiteY1" fmla="*/ 697 h 330897"/>
                        <a:gd name="connsiteX2" fmla="*/ 336550 w 336550"/>
                        <a:gd name="connsiteY2" fmla="*/ 261047 h 330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336550" h="330897">
                          <a:moveTo>
                            <a:pt x="0" y="330897"/>
                          </a:moveTo>
                          <a:cubicBezTo>
                            <a:pt x="35454" y="171618"/>
                            <a:pt x="70908" y="12339"/>
                            <a:pt x="127000" y="697"/>
                          </a:cubicBezTo>
                          <a:cubicBezTo>
                            <a:pt x="183092" y="-10945"/>
                            <a:pt x="259821" y="125051"/>
                            <a:pt x="336550" y="261047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/>
                    </a:p>
                  </p:txBody>
                </p:sp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F638A0A1-9204-8849-B25C-65CA3ED44A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973348" y="1607236"/>
                      <a:ext cx="0" cy="250523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BAF7D8A1-3605-3E4A-B1D0-DEE80107EBC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5227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Freeform 57">
                      <a:extLst>
                        <a:ext uri="{FF2B5EF4-FFF2-40B4-BE49-F238E27FC236}">
                          <a16:creationId xmlns:a16="http://schemas.microsoft.com/office/drawing/2014/main" id="{D09846D6-1062-5B45-B782-D3225B16D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85227" y="886484"/>
                      <a:ext cx="766293" cy="306508"/>
                    </a:xfrm>
                    <a:custGeom>
                      <a:avLst/>
                      <a:gdLst>
                        <a:gd name="connsiteX0" fmla="*/ 0 w 850605"/>
                        <a:gd name="connsiteY0" fmla="*/ 499730 h 838007"/>
                        <a:gd name="connsiteX1" fmla="*/ 382772 w 850605"/>
                        <a:gd name="connsiteY1" fmla="*/ 818707 h 838007"/>
                        <a:gd name="connsiteX2" fmla="*/ 850605 w 850605"/>
                        <a:gd name="connsiteY2" fmla="*/ 0 h 8380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50605" h="838007">
                          <a:moveTo>
                            <a:pt x="0" y="499730"/>
                          </a:moveTo>
                          <a:cubicBezTo>
                            <a:pt x="120502" y="700862"/>
                            <a:pt x="241005" y="901995"/>
                            <a:pt x="382772" y="818707"/>
                          </a:cubicBezTo>
                          <a:cubicBezTo>
                            <a:pt x="524539" y="735419"/>
                            <a:pt x="687572" y="367709"/>
                            <a:pt x="850605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/>
                    </a:p>
                  </p:txBody>
                </p: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4EF81A56-25A1-FD47-AA16-8F46F721F6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150009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C355A99D-073D-9848-8D22-B47E810400F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593729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C9550F75-C55E-AE42-BE1B-2E2BE29EC71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534058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804B3FE6-633F-D445-8992-0E2DB0475C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4021" y="1192992"/>
                      <a:ext cx="311878" cy="189427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AEA6527C-1A29-7B49-92CB-890296F5404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3099315" y="937118"/>
                      <a:ext cx="344708" cy="30650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A4F3DDBC-ACF7-DC44-BF07-D751970230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838196" y="664322"/>
                      <a:ext cx="327917" cy="356111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ED02CA49-BC22-8843-A1E2-32B1B9DF058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3099315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1E6B9F6E-564C-9F46-A054-F0E38C5C9B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3756411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F9879173-625D-314B-90C0-5C494535B35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166110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694FAC1B-960C-1844-81E9-3F2A1D0A0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3444022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4F77580-3244-624B-B9D8-E29783A261A2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8296919" y="1062148"/>
                    <a:ext cx="4032013" cy="1528065"/>
                    <a:chOff x="9628641" y="329694"/>
                    <a:chExt cx="9437628" cy="1528065"/>
                  </a:xfrm>
                </p:grpSpPr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id="{D7501F27-BD31-9149-A6EC-7543CA806F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973348" y="1418409"/>
                      <a:ext cx="311879" cy="30650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Connector 32">
                      <a:extLst>
                        <a:ext uri="{FF2B5EF4-FFF2-40B4-BE49-F238E27FC236}">
                          <a16:creationId xmlns:a16="http://schemas.microsoft.com/office/drawing/2014/main" id="{57B6194B-6596-584C-A614-D59D147A721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120234" y="329694"/>
                      <a:ext cx="473495" cy="30390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E31E25DA-F669-CD4C-93A6-6CA4FD4127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541807" y="1353496"/>
                      <a:ext cx="550417" cy="276981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C2FE4AA9-FF21-D048-9E42-0B9B63FF04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628641" y="1732497"/>
                      <a:ext cx="9437628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B606B497-1C97-EA4A-A004-B5CFE0913AF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9628641" y="1214705"/>
                      <a:ext cx="344708" cy="30650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Freeform 36">
                      <a:extLst>
                        <a:ext uri="{FF2B5EF4-FFF2-40B4-BE49-F238E27FC236}">
                          <a16:creationId xmlns:a16="http://schemas.microsoft.com/office/drawing/2014/main" id="{26D06353-FC0F-864C-BE06-60324B7A0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93727" y="606220"/>
                      <a:ext cx="940329" cy="330897"/>
                    </a:xfrm>
                    <a:custGeom>
                      <a:avLst/>
                      <a:gdLst>
                        <a:gd name="connsiteX0" fmla="*/ 0 w 336550"/>
                        <a:gd name="connsiteY0" fmla="*/ 330897 h 330897"/>
                        <a:gd name="connsiteX1" fmla="*/ 127000 w 336550"/>
                        <a:gd name="connsiteY1" fmla="*/ 697 h 330897"/>
                        <a:gd name="connsiteX2" fmla="*/ 336550 w 336550"/>
                        <a:gd name="connsiteY2" fmla="*/ 261047 h 330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336550" h="330897">
                          <a:moveTo>
                            <a:pt x="0" y="330897"/>
                          </a:moveTo>
                          <a:cubicBezTo>
                            <a:pt x="35454" y="171618"/>
                            <a:pt x="70908" y="12339"/>
                            <a:pt x="127000" y="697"/>
                          </a:cubicBezTo>
                          <a:cubicBezTo>
                            <a:pt x="183092" y="-10945"/>
                            <a:pt x="259821" y="125051"/>
                            <a:pt x="336550" y="261047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/>
                    </a:p>
                  </p:txBody>
                </p: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6872703F-A10D-1F4E-AA5D-D8BF6E73305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973348" y="1607236"/>
                      <a:ext cx="0" cy="250523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B7393ACA-0772-364E-8379-0195C8B8919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5227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Freeform 39">
                      <a:extLst>
                        <a:ext uri="{FF2B5EF4-FFF2-40B4-BE49-F238E27FC236}">
                          <a16:creationId xmlns:a16="http://schemas.microsoft.com/office/drawing/2014/main" id="{ADF4AC4F-499D-D94B-BD86-7653218A4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85227" y="882507"/>
                      <a:ext cx="835008" cy="310486"/>
                    </a:xfrm>
                    <a:custGeom>
                      <a:avLst/>
                      <a:gdLst>
                        <a:gd name="connsiteX0" fmla="*/ 0 w 850605"/>
                        <a:gd name="connsiteY0" fmla="*/ 499730 h 838007"/>
                        <a:gd name="connsiteX1" fmla="*/ 382772 w 850605"/>
                        <a:gd name="connsiteY1" fmla="*/ 818707 h 838007"/>
                        <a:gd name="connsiteX2" fmla="*/ 850605 w 850605"/>
                        <a:gd name="connsiteY2" fmla="*/ 0 h 8380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50605" h="838007">
                          <a:moveTo>
                            <a:pt x="0" y="499730"/>
                          </a:moveTo>
                          <a:cubicBezTo>
                            <a:pt x="120502" y="700862"/>
                            <a:pt x="241005" y="901995"/>
                            <a:pt x="382772" y="818707"/>
                          </a:cubicBezTo>
                          <a:cubicBezTo>
                            <a:pt x="524539" y="735419"/>
                            <a:pt x="687572" y="367709"/>
                            <a:pt x="850605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/>
                    </a:p>
                  </p:txBody>
                </p:sp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607B9CDF-EF87-004A-94A9-50459F872FC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150009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8C6A22D1-09F8-8E4A-B851-29CCE0607D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593729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DD485D52-F183-D24E-92AB-916F2D6B43F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534058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378FA274-31AC-6044-9A20-6C9E5C09359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3444023" y="798325"/>
                      <a:ext cx="311878" cy="306508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EA0A079E-B2D4-7A41-876A-78493F190B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099315" y="1214704"/>
                      <a:ext cx="336955" cy="212417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7D1CBE83-970C-674E-A34D-3F17CA3067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788731" y="1118718"/>
                      <a:ext cx="311878" cy="15081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D89826AD-C79A-814D-94F2-48D870C354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3099315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D60245E5-DD0D-1443-A0B6-802570BF71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3756411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C0BE76AA-AA9C-B74E-897E-FDBD93D5E2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166110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F44B3FBC-D33D-F54F-9D27-638E5DF69FA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3444022" y="1609053"/>
                      <a:ext cx="0" cy="2468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D5FE90BF-C745-274D-A026-1455E9111E4C}"/>
                    </a:ext>
                  </a:extLst>
                </p:cNvPr>
                <p:cNvGrpSpPr/>
                <p:nvPr/>
              </p:nvGrpSpPr>
              <p:grpSpPr>
                <a:xfrm>
                  <a:off x="8863512" y="2269745"/>
                  <a:ext cx="899042" cy="400916"/>
                  <a:chOff x="8041758" y="3180484"/>
                  <a:chExt cx="1594884" cy="378566"/>
                </a:xfrm>
              </p:grpSpPr>
              <p:sp>
                <p:nvSpPr>
                  <p:cNvPr id="28" name="Double Bracket 27">
                    <a:extLst>
                      <a:ext uri="{FF2B5EF4-FFF2-40B4-BE49-F238E27FC236}">
                        <a16:creationId xmlns:a16="http://schemas.microsoft.com/office/drawing/2014/main" id="{84F3D9B3-0290-2D42-BF5C-CEDA6151C931}"/>
                      </a:ext>
                    </a:extLst>
                  </p:cNvPr>
                  <p:cNvSpPr/>
                  <p:nvPr/>
                </p:nvSpPr>
                <p:spPr>
                  <a:xfrm>
                    <a:off x="8041758" y="3180484"/>
                    <a:ext cx="1594884" cy="378566"/>
                  </a:xfrm>
                  <a:prstGeom prst="bracketPair">
                    <a:avLst/>
                  </a:prstGeom>
                  <a:ln w="5715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27B894A7-5C87-E840-AA16-C5097836F259}"/>
                      </a:ext>
                    </a:extLst>
                  </p:cNvPr>
                  <p:cNvCxnSpPr>
                    <a:stCxn id="28" idx="1"/>
                    <a:endCxn id="28" idx="3"/>
                  </p:cNvCxnSpPr>
                  <p:nvPr/>
                </p:nvCxnSpPr>
                <p:spPr>
                  <a:xfrm>
                    <a:off x="8041758" y="3369767"/>
                    <a:ext cx="1594884" cy="0"/>
                  </a:xfrm>
                  <a:prstGeom prst="line">
                    <a:avLst/>
                  </a:prstGeom>
                  <a:ln w="7620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9CE5512-7705-A747-8000-BC35666BDAEC}"/>
                </a:ext>
              </a:extLst>
            </p:cNvPr>
            <p:cNvGrpSpPr/>
            <p:nvPr/>
          </p:nvGrpSpPr>
          <p:grpSpPr>
            <a:xfrm>
              <a:off x="5986912" y="3264052"/>
              <a:ext cx="3543955" cy="1537535"/>
              <a:chOff x="6579120" y="2269575"/>
              <a:chExt cx="5056048" cy="219355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A6F2F05-9053-3641-AC0E-05E656199D66}"/>
                  </a:ext>
                </a:extLst>
              </p:cNvPr>
              <p:cNvSpPr txBox="1"/>
              <p:nvPr/>
            </p:nvSpPr>
            <p:spPr>
              <a:xfrm>
                <a:off x="7673939" y="2269575"/>
                <a:ext cx="2866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cs typeface="Arial" panose="020B0604020202020204" pitchFamily="34" charset="0"/>
                  </a:rPr>
                  <a:t>Disperse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C0C3CFE-5B14-E14D-9B9A-A50BF1230149}"/>
                  </a:ext>
                </a:extLst>
              </p:cNvPr>
              <p:cNvCxnSpPr/>
              <p:nvPr/>
            </p:nvCxnSpPr>
            <p:spPr>
              <a:xfrm>
                <a:off x="6579120" y="2919755"/>
                <a:ext cx="0" cy="139007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D633C69-B0B7-8E44-BE03-67FBCB769A94}"/>
                  </a:ext>
                </a:extLst>
              </p:cNvPr>
              <p:cNvCxnSpPr/>
              <p:nvPr/>
            </p:nvCxnSpPr>
            <p:spPr>
              <a:xfrm>
                <a:off x="7142769" y="4061625"/>
                <a:ext cx="334167" cy="2425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703EEDC-268E-9D4B-87E2-DD9608D3757A}"/>
                  </a:ext>
                </a:extLst>
              </p:cNvPr>
              <p:cNvCxnSpPr/>
              <p:nvPr/>
            </p:nvCxnSpPr>
            <p:spPr>
              <a:xfrm>
                <a:off x="8371617" y="3796163"/>
                <a:ext cx="507333" cy="24045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423B59-674F-6049-81E1-653BD1EDE09D}"/>
                  </a:ext>
                </a:extLst>
              </p:cNvPr>
              <p:cNvCxnSpPr/>
              <p:nvPr/>
            </p:nvCxnSpPr>
            <p:spPr>
              <a:xfrm>
                <a:off x="9894781" y="4084988"/>
                <a:ext cx="589753" cy="21915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3667188-0303-3841-846B-14AB25E964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79120" y="4310140"/>
                <a:ext cx="505604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305F449-629A-3240-88C6-D1F6E11836B6}"/>
                  </a:ext>
                </a:extLst>
              </p:cNvPr>
              <p:cNvCxnSpPr/>
              <p:nvPr/>
            </p:nvCxnSpPr>
            <p:spPr>
              <a:xfrm flipH="1">
                <a:off x="6773428" y="3905979"/>
                <a:ext cx="369341" cy="2425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2B64BB53-6240-A24B-9463-233497B14E9B}"/>
                  </a:ext>
                </a:extLst>
              </p:cNvPr>
              <p:cNvSpPr/>
              <p:nvPr/>
            </p:nvSpPr>
            <p:spPr>
              <a:xfrm>
                <a:off x="8878951" y="3314717"/>
                <a:ext cx="1007530" cy="261813"/>
              </a:xfrm>
              <a:custGeom>
                <a:avLst/>
                <a:gdLst>
                  <a:gd name="connsiteX0" fmla="*/ 0 w 336550"/>
                  <a:gd name="connsiteY0" fmla="*/ 330897 h 330897"/>
                  <a:gd name="connsiteX1" fmla="*/ 127000 w 336550"/>
                  <a:gd name="connsiteY1" fmla="*/ 697 h 330897"/>
                  <a:gd name="connsiteX2" fmla="*/ 336550 w 336550"/>
                  <a:gd name="connsiteY2" fmla="*/ 261047 h 33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550" h="330897">
                    <a:moveTo>
                      <a:pt x="0" y="330897"/>
                    </a:moveTo>
                    <a:cubicBezTo>
                      <a:pt x="35454" y="171618"/>
                      <a:pt x="70908" y="12339"/>
                      <a:pt x="127000" y="697"/>
                    </a:cubicBezTo>
                    <a:cubicBezTo>
                      <a:pt x="183092" y="-10945"/>
                      <a:pt x="259821" y="125051"/>
                      <a:pt x="336550" y="26104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EA4B635-F7B3-5445-A2F4-C4EDBFE77F7A}"/>
                  </a:ext>
                </a:extLst>
              </p:cNvPr>
              <p:cNvCxnSpPr/>
              <p:nvPr/>
            </p:nvCxnSpPr>
            <p:spPr>
              <a:xfrm>
                <a:off x="7142769" y="4211030"/>
                <a:ext cx="0" cy="198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E17245E-281C-294B-A18B-8C29B08504EF}"/>
                  </a:ext>
                </a:extLst>
              </p:cNvPr>
              <p:cNvCxnSpPr/>
              <p:nvPr/>
            </p:nvCxnSpPr>
            <p:spPr>
              <a:xfrm>
                <a:off x="7476937" y="4212468"/>
                <a:ext cx="0" cy="1953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18CC1279-9324-1C4A-B2CF-AAF61FF7ADE0}"/>
                  </a:ext>
                </a:extLst>
              </p:cNvPr>
              <p:cNvSpPr/>
              <p:nvPr/>
            </p:nvSpPr>
            <p:spPr>
              <a:xfrm>
                <a:off x="7476937" y="3541297"/>
                <a:ext cx="911393" cy="584314"/>
              </a:xfrm>
              <a:custGeom>
                <a:avLst/>
                <a:gdLst>
                  <a:gd name="connsiteX0" fmla="*/ 0 w 850605"/>
                  <a:gd name="connsiteY0" fmla="*/ 499730 h 838007"/>
                  <a:gd name="connsiteX1" fmla="*/ 382772 w 850605"/>
                  <a:gd name="connsiteY1" fmla="*/ 818707 h 838007"/>
                  <a:gd name="connsiteX2" fmla="*/ 850605 w 850605"/>
                  <a:gd name="connsiteY2" fmla="*/ 0 h 838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0605" h="838007">
                    <a:moveTo>
                      <a:pt x="0" y="499730"/>
                    </a:moveTo>
                    <a:cubicBezTo>
                      <a:pt x="120502" y="700862"/>
                      <a:pt x="241005" y="901995"/>
                      <a:pt x="382772" y="818707"/>
                    </a:cubicBezTo>
                    <a:cubicBezTo>
                      <a:pt x="524539" y="735419"/>
                      <a:pt x="687572" y="367709"/>
                      <a:pt x="850605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6BC8A2A-D0E1-4747-9753-5FAB76ABC060}"/>
                  </a:ext>
                </a:extLst>
              </p:cNvPr>
              <p:cNvCxnSpPr/>
              <p:nvPr/>
            </p:nvCxnSpPr>
            <p:spPr>
              <a:xfrm>
                <a:off x="8403520" y="4212468"/>
                <a:ext cx="0" cy="1953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2C9465E-3C33-2A42-A652-CAB5B6708082}"/>
                  </a:ext>
                </a:extLst>
              </p:cNvPr>
              <p:cNvCxnSpPr/>
              <p:nvPr/>
            </p:nvCxnSpPr>
            <p:spPr>
              <a:xfrm>
                <a:off x="8878951" y="4212468"/>
                <a:ext cx="0" cy="1953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4571C05-405F-3848-A6BC-CA48CE7A22C4}"/>
                  </a:ext>
                </a:extLst>
              </p:cNvPr>
              <p:cNvCxnSpPr/>
              <p:nvPr/>
            </p:nvCxnSpPr>
            <p:spPr>
              <a:xfrm>
                <a:off x="9886480" y="4212468"/>
                <a:ext cx="0" cy="1953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1026C54-84C9-7540-A6BE-64BD9764F37E}"/>
                  </a:ext>
                </a:extLst>
              </p:cNvPr>
              <p:cNvCxnSpPr/>
              <p:nvPr/>
            </p:nvCxnSpPr>
            <p:spPr>
              <a:xfrm>
                <a:off x="10861475" y="4062001"/>
                <a:ext cx="334167" cy="2425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08F0B56-60AD-2E47-8762-CE34C8218C31}"/>
                  </a:ext>
                </a:extLst>
              </p:cNvPr>
              <p:cNvCxnSpPr/>
              <p:nvPr/>
            </p:nvCxnSpPr>
            <p:spPr>
              <a:xfrm flipH="1">
                <a:off x="10492134" y="3796163"/>
                <a:ext cx="369341" cy="2425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04B3916-067D-AB45-8FC6-384D2DB3F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95641" y="3464975"/>
                <a:ext cx="439525" cy="4410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2403150-1758-F046-A74C-AD27C0275133}"/>
                  </a:ext>
                </a:extLst>
              </p:cNvPr>
              <p:cNvCxnSpPr/>
              <p:nvPr/>
            </p:nvCxnSpPr>
            <p:spPr>
              <a:xfrm>
                <a:off x="10492134" y="4212468"/>
                <a:ext cx="0" cy="1953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546F3DA-FCBC-444C-994B-5E5464D255A7}"/>
                  </a:ext>
                </a:extLst>
              </p:cNvPr>
              <p:cNvCxnSpPr/>
              <p:nvPr/>
            </p:nvCxnSpPr>
            <p:spPr>
              <a:xfrm>
                <a:off x="11196189" y="4212468"/>
                <a:ext cx="0" cy="1953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E9417DE-3AAB-4E4A-B6A5-37F4C41AD89A}"/>
                  </a:ext>
                </a:extLst>
              </p:cNvPr>
              <p:cNvCxnSpPr/>
              <p:nvPr/>
            </p:nvCxnSpPr>
            <p:spPr>
              <a:xfrm>
                <a:off x="11635167" y="4212468"/>
                <a:ext cx="0" cy="1953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585509D-6375-3444-84D0-A98B21BFB3C9}"/>
                  </a:ext>
                </a:extLst>
              </p:cNvPr>
              <p:cNvCxnSpPr/>
              <p:nvPr/>
            </p:nvCxnSpPr>
            <p:spPr>
              <a:xfrm>
                <a:off x="10861475" y="4212468"/>
                <a:ext cx="0" cy="1953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Double Bracket 91">
                <a:extLst>
                  <a:ext uri="{FF2B5EF4-FFF2-40B4-BE49-F238E27FC236}">
                    <a16:creationId xmlns:a16="http://schemas.microsoft.com/office/drawing/2014/main" id="{D24E8C53-97EC-4741-B154-6A2D76C52ED9}"/>
                  </a:ext>
                </a:extLst>
              </p:cNvPr>
              <p:cNvSpPr/>
              <p:nvPr/>
            </p:nvSpPr>
            <p:spPr>
              <a:xfrm>
                <a:off x="8711732" y="4145913"/>
                <a:ext cx="971746" cy="317214"/>
              </a:xfrm>
              <a:prstGeom prst="bracketPair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246C418-E64F-AF4F-A279-18F20174FC95}"/>
                  </a:ext>
                </a:extLst>
              </p:cNvPr>
              <p:cNvCxnSpPr>
                <a:stCxn id="92" idx="1"/>
                <a:endCxn id="92" idx="3"/>
              </p:cNvCxnSpPr>
              <p:nvPr/>
            </p:nvCxnSpPr>
            <p:spPr>
              <a:xfrm>
                <a:off x="8711732" y="4304519"/>
                <a:ext cx="971746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0747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E545-925D-7B47-9395-A5C6ACCF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33" y="3111248"/>
            <a:ext cx="11934422" cy="751782"/>
          </a:xfrm>
        </p:spPr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06671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D00F-243B-624E-9E82-C8321648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89" y="98225"/>
            <a:ext cx="11934422" cy="751782"/>
          </a:xfrm>
        </p:spPr>
        <p:txBody>
          <a:bodyPr/>
          <a:lstStyle/>
          <a:p>
            <a:r>
              <a:rPr lang="en-US" dirty="0"/>
              <a:t>Data-Driven Algorithm Configuration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C65F93-6637-7D45-A23B-06F1B374B4E8}"/>
              </a:ext>
            </a:extLst>
          </p:cNvPr>
          <p:cNvSpPr txBox="1"/>
          <p:nvPr/>
        </p:nvSpPr>
        <p:spPr>
          <a:xfrm>
            <a:off x="151102" y="4854716"/>
            <a:ext cx="112192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Automatically find the best parameters for a specific application domain.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 is run repeatedly, historic instances are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provable guarantees for online and private settings.</a:t>
            </a:r>
          </a:p>
          <a:p>
            <a:endParaRPr lang="en-US" sz="28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557F41-25D8-214F-A581-4A98B95625ED}"/>
              </a:ext>
            </a:extLst>
          </p:cNvPr>
          <p:cNvGrpSpPr/>
          <p:nvPr/>
        </p:nvGrpSpPr>
        <p:grpSpPr>
          <a:xfrm>
            <a:off x="2777466" y="914555"/>
            <a:ext cx="5730522" cy="1110999"/>
            <a:chOff x="2777466" y="914555"/>
            <a:chExt cx="5730522" cy="1110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583556-767F-4648-970D-2FA945F01C63}"/>
                </a:ext>
              </a:extLst>
            </p:cNvPr>
            <p:cNvSpPr txBox="1"/>
            <p:nvPr/>
          </p:nvSpPr>
          <p:spPr>
            <a:xfrm flipH="1">
              <a:off x="7064620" y="1502334"/>
              <a:ext cx="417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5B59CF-D3A4-6B4D-BA70-686415288C5E}"/>
                </a:ext>
              </a:extLst>
            </p:cNvPr>
            <p:cNvGrpSpPr/>
            <p:nvPr/>
          </p:nvGrpSpPr>
          <p:grpSpPr>
            <a:xfrm>
              <a:off x="5621104" y="1425036"/>
              <a:ext cx="620811" cy="534553"/>
              <a:chOff x="4314824" y="1425036"/>
              <a:chExt cx="620811" cy="53455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F0E2B48-44E6-E848-AE56-1CFEA664E7CB}"/>
                  </a:ext>
                </a:extLst>
              </p:cNvPr>
              <p:cNvSpPr/>
              <p:nvPr/>
            </p:nvSpPr>
            <p:spPr>
              <a:xfrm>
                <a:off x="4374228" y="1503584"/>
                <a:ext cx="456005" cy="45600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15D2627-577C-4C4C-9B0E-90B0C0AFB7A8}"/>
                      </a:ext>
                    </a:extLst>
                  </p:cNvPr>
                  <p:cNvSpPr txBox="1"/>
                  <p:nvPr/>
                </p:nvSpPr>
                <p:spPr>
                  <a:xfrm>
                    <a:off x="4314824" y="1425036"/>
                    <a:ext cx="62081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15D2627-577C-4C4C-9B0E-90B0C0AFB7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4824" y="1425036"/>
                    <a:ext cx="62081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8803F4B-B8FE-FA46-B40A-4427A71EB0B3}"/>
                </a:ext>
              </a:extLst>
            </p:cNvPr>
            <p:cNvGrpSpPr/>
            <p:nvPr/>
          </p:nvGrpSpPr>
          <p:grpSpPr>
            <a:xfrm>
              <a:off x="6364532" y="1425036"/>
              <a:ext cx="620811" cy="534553"/>
              <a:chOff x="3751968" y="1425036"/>
              <a:chExt cx="620811" cy="53455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F9D3370-2286-AC4D-8A9A-B67FC36FF3EC}"/>
                  </a:ext>
                </a:extLst>
              </p:cNvPr>
              <p:cNvSpPr/>
              <p:nvPr/>
            </p:nvSpPr>
            <p:spPr>
              <a:xfrm>
                <a:off x="3811372" y="1503584"/>
                <a:ext cx="456005" cy="45600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52DBDF0-BBCA-C842-99B9-4E7F4B4C4C80}"/>
                      </a:ext>
                    </a:extLst>
                  </p:cNvPr>
                  <p:cNvSpPr txBox="1"/>
                  <p:nvPr/>
                </p:nvSpPr>
                <p:spPr>
                  <a:xfrm>
                    <a:off x="3751968" y="1425036"/>
                    <a:ext cx="62081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52DBDF0-BBCA-C842-99B9-4E7F4B4C4C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1968" y="1425036"/>
                    <a:ext cx="620811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F04D3F-CB01-8342-A40E-9381C9DB258C}"/>
                </a:ext>
              </a:extLst>
            </p:cNvPr>
            <p:cNvSpPr txBox="1"/>
            <p:nvPr/>
          </p:nvSpPr>
          <p:spPr>
            <a:xfrm>
              <a:off x="2777466" y="914555"/>
              <a:ext cx="5730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Problem instances from specific application.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8B016A-AFB0-D94F-9ED3-D03D81AFC259}"/>
              </a:ext>
            </a:extLst>
          </p:cNvPr>
          <p:cNvGrpSpPr/>
          <p:nvPr/>
        </p:nvGrpSpPr>
        <p:grpSpPr>
          <a:xfrm>
            <a:off x="4372315" y="1425036"/>
            <a:ext cx="5215699" cy="3382312"/>
            <a:chOff x="4372315" y="1425036"/>
            <a:chExt cx="5215699" cy="33823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62944F-CBF4-2C4C-B953-C218EEE65AD6}"/>
                </a:ext>
              </a:extLst>
            </p:cNvPr>
            <p:cNvSpPr/>
            <p:nvPr/>
          </p:nvSpPr>
          <p:spPr>
            <a:xfrm>
              <a:off x="4372315" y="3130948"/>
              <a:ext cx="2840182" cy="1676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389EDBEA-77B9-8F42-875C-D932E4350513}"/>
                </a:ext>
              </a:extLst>
            </p:cNvPr>
            <p:cNvSpPr/>
            <p:nvPr/>
          </p:nvSpPr>
          <p:spPr>
            <a:xfrm rot="10800000">
              <a:off x="4671047" y="2532234"/>
              <a:ext cx="1037360" cy="598714"/>
            </a:xfrm>
            <a:prstGeom prst="trapezoid">
              <a:avLst>
                <a:gd name="adj" fmla="val 29657"/>
              </a:avLst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3379F159-7812-B34B-B52F-FDCF70BCACD1}"/>
                </a:ext>
              </a:extLst>
            </p:cNvPr>
            <p:cNvSpPr/>
            <p:nvPr/>
          </p:nvSpPr>
          <p:spPr>
            <a:xfrm rot="16200000">
              <a:off x="7043965" y="3946090"/>
              <a:ext cx="1029789" cy="692727"/>
            </a:xfrm>
            <a:prstGeom prst="trapezoid">
              <a:avLst>
                <a:gd name="adj" fmla="val 49000"/>
              </a:avLst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9844E4-9407-9E4C-BA7D-57952AA822D8}"/>
                </a:ext>
              </a:extLst>
            </p:cNvPr>
            <p:cNvSpPr txBox="1"/>
            <p:nvPr/>
          </p:nvSpPr>
          <p:spPr>
            <a:xfrm>
              <a:off x="5642727" y="2681494"/>
              <a:ext cx="1424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Algorithm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7CD69C-FD5F-0C4E-B2FF-64517B8692BE}"/>
                </a:ext>
              </a:extLst>
            </p:cNvPr>
            <p:cNvGrpSpPr/>
            <p:nvPr/>
          </p:nvGrpSpPr>
          <p:grpSpPr>
            <a:xfrm>
              <a:off x="4507016" y="3761112"/>
              <a:ext cx="2576675" cy="490891"/>
              <a:chOff x="1314249" y="3665984"/>
              <a:chExt cx="2576675" cy="49089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271A0AA-F592-2249-B8CF-5B04F15DC5F9}"/>
                  </a:ext>
                </a:extLst>
              </p:cNvPr>
              <p:cNvGrpSpPr/>
              <p:nvPr/>
            </p:nvGrpSpPr>
            <p:grpSpPr>
              <a:xfrm rot="19911205">
                <a:off x="1314249" y="3671829"/>
                <a:ext cx="374073" cy="471609"/>
                <a:chOff x="7426036" y="2036064"/>
                <a:chExt cx="374073" cy="471609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0A19B9B-CDCB-C248-AFDD-5D33732601AE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3" cy="374073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CABCF18-DFB0-1642-9DAC-BBF981F8C542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AAF66E4-B51F-9949-AAB8-DE6C9E74FB64}"/>
                  </a:ext>
                </a:extLst>
              </p:cNvPr>
              <p:cNvGrpSpPr/>
              <p:nvPr/>
            </p:nvGrpSpPr>
            <p:grpSpPr>
              <a:xfrm rot="3170916">
                <a:off x="1886578" y="3684378"/>
                <a:ext cx="374073" cy="471609"/>
                <a:chOff x="7426036" y="2036064"/>
                <a:chExt cx="374073" cy="471609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7A66F80-2F04-6944-BE36-47838E90CB69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3" cy="374073"/>
                </a:xfrm>
                <a:prstGeom prst="ellipse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B8D0F9C-FAAD-EB42-9E5C-FD6E5A748052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4D45662-1E4D-2D4C-8D9A-1CBFC51275EB}"/>
                  </a:ext>
                </a:extLst>
              </p:cNvPr>
              <p:cNvGrpSpPr/>
              <p:nvPr/>
            </p:nvGrpSpPr>
            <p:grpSpPr>
              <a:xfrm rot="743882">
                <a:off x="2395843" y="3665984"/>
                <a:ext cx="374073" cy="471609"/>
                <a:chOff x="7426036" y="2036064"/>
                <a:chExt cx="374073" cy="471609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4C89B6A-B8B1-C544-85C2-5B1569E4F6E5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3" cy="374073"/>
                </a:xfrm>
                <a:prstGeom prst="ellipse">
                  <a:avLst/>
                </a:prstGeom>
                <a:solidFill>
                  <a:schemeClr val="accent4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B034392-A2A5-5F47-9933-E0B1DB8AA2F2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B615797-2067-0D44-8DA7-2006BFAC4E32}"/>
                  </a:ext>
                </a:extLst>
              </p:cNvPr>
              <p:cNvGrpSpPr/>
              <p:nvPr/>
            </p:nvGrpSpPr>
            <p:grpSpPr>
              <a:xfrm rot="19181207">
                <a:off x="2879989" y="3675050"/>
                <a:ext cx="374073" cy="471609"/>
                <a:chOff x="7426036" y="2036064"/>
                <a:chExt cx="374073" cy="471609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3E83633-00A3-7943-9FD1-C7D96311E02F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3" cy="374073"/>
                </a:xfrm>
                <a:prstGeom prst="ellipse">
                  <a:avLst/>
                </a:prstGeom>
                <a:solidFill>
                  <a:srgbClr val="FF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2DE41ED-4E61-2D4E-B5F8-816F9685E7B8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347F955-8ABA-FB4D-8315-BF5D9AFF2145}"/>
                  </a:ext>
                </a:extLst>
              </p:cNvPr>
              <p:cNvGrpSpPr/>
              <p:nvPr/>
            </p:nvGrpSpPr>
            <p:grpSpPr>
              <a:xfrm rot="7010592">
                <a:off x="3468083" y="3734034"/>
                <a:ext cx="374073" cy="471609"/>
                <a:chOff x="7426036" y="2036064"/>
                <a:chExt cx="374073" cy="471609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BDE56FD-C652-174E-B5FE-860C9EFAC043}"/>
                    </a:ext>
                  </a:extLst>
                </p:cNvPr>
                <p:cNvSpPr/>
                <p:nvPr/>
              </p:nvSpPr>
              <p:spPr>
                <a:xfrm>
                  <a:off x="7426036" y="2133600"/>
                  <a:ext cx="374073" cy="374073"/>
                </a:xfrm>
                <a:prstGeom prst="ellipse">
                  <a:avLst/>
                </a:prstGeom>
                <a:solidFill>
                  <a:srgbClr val="7030A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3081545-1641-124A-8C4E-25FC8BC19146}"/>
                    </a:ext>
                  </a:extLst>
                </p:cNvPr>
                <p:cNvCxnSpPr/>
                <p:nvPr/>
              </p:nvCxnSpPr>
              <p:spPr>
                <a:xfrm flipV="1">
                  <a:off x="7613072" y="2036064"/>
                  <a:ext cx="0" cy="18703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B0171C-9CAD-2149-92C2-B94344B94765}"/>
                </a:ext>
              </a:extLst>
            </p:cNvPr>
            <p:cNvSpPr txBox="1"/>
            <p:nvPr/>
          </p:nvSpPr>
          <p:spPr>
            <a:xfrm>
              <a:off x="4383722" y="3254145"/>
              <a:ext cx="1605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Parameters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255184-6B9C-FD4F-8504-2704006D7C1F}"/>
                </a:ext>
              </a:extLst>
            </p:cNvPr>
            <p:cNvSpPr txBox="1"/>
            <p:nvPr/>
          </p:nvSpPr>
          <p:spPr>
            <a:xfrm>
              <a:off x="4481758" y="4345567"/>
              <a:ext cx="47059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BE99B1-B8F9-D243-B4AC-EB2BF2D76EDF}"/>
                </a:ext>
              </a:extLst>
            </p:cNvPr>
            <p:cNvSpPr txBox="1"/>
            <p:nvPr/>
          </p:nvSpPr>
          <p:spPr>
            <a:xfrm>
              <a:off x="5003587" y="4345567"/>
              <a:ext cx="47059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968870-2D66-C249-9199-B78AE6264054}"/>
                </a:ext>
              </a:extLst>
            </p:cNvPr>
            <p:cNvSpPr txBox="1"/>
            <p:nvPr/>
          </p:nvSpPr>
          <p:spPr>
            <a:xfrm>
              <a:off x="5525416" y="4345567"/>
              <a:ext cx="47059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088933-334C-364F-83AB-932BE0999425}"/>
                </a:ext>
              </a:extLst>
            </p:cNvPr>
            <p:cNvSpPr txBox="1"/>
            <p:nvPr/>
          </p:nvSpPr>
          <p:spPr>
            <a:xfrm>
              <a:off x="6047245" y="4345567"/>
              <a:ext cx="47059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0.1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55D5E9-B5EE-0446-98B5-D9D9CB52834C}"/>
                </a:ext>
              </a:extLst>
            </p:cNvPr>
            <p:cNvSpPr txBox="1"/>
            <p:nvPr/>
          </p:nvSpPr>
          <p:spPr>
            <a:xfrm>
              <a:off x="6569074" y="4345567"/>
              <a:ext cx="47059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1.2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5609460-8284-4D43-8CEC-6B75E2636A58}"/>
                </a:ext>
              </a:extLst>
            </p:cNvPr>
            <p:cNvGrpSpPr/>
            <p:nvPr/>
          </p:nvGrpSpPr>
          <p:grpSpPr>
            <a:xfrm>
              <a:off x="4877005" y="1425036"/>
              <a:ext cx="612539" cy="534553"/>
              <a:chOff x="4877005" y="1425036"/>
              <a:chExt cx="612539" cy="53455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0A1937-B441-B54A-BB4B-98ED28644480}"/>
                  </a:ext>
                </a:extLst>
              </p:cNvPr>
              <p:cNvSpPr/>
              <p:nvPr/>
            </p:nvSpPr>
            <p:spPr>
              <a:xfrm>
                <a:off x="4936409" y="1503584"/>
                <a:ext cx="456005" cy="4560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9506C85-3575-C24F-82E4-095660C1C40D}"/>
                      </a:ext>
                    </a:extLst>
                  </p:cNvPr>
                  <p:cNvSpPr txBox="1"/>
                  <p:nvPr/>
                </p:nvSpPr>
                <p:spPr>
                  <a:xfrm>
                    <a:off x="4877005" y="1425036"/>
                    <a:ext cx="61253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9506C85-3575-C24F-82E4-095660C1C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7005" y="1425036"/>
                    <a:ext cx="612539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D0CDDEC-A8E8-F045-BBA7-6B2CFAE9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199330" y="2074313"/>
              <a:ext cx="0" cy="4016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936E74-5C26-F942-8585-CF9E297672CC}"/>
                </a:ext>
              </a:extLst>
            </p:cNvPr>
            <p:cNvSpPr txBox="1"/>
            <p:nvPr/>
          </p:nvSpPr>
          <p:spPr>
            <a:xfrm>
              <a:off x="8358190" y="4086987"/>
              <a:ext cx="1229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Output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6C56A3B-5693-1545-ADD0-5851D6A7800A}"/>
                </a:ext>
              </a:extLst>
            </p:cNvPr>
            <p:cNvCxnSpPr>
              <a:cxnSpLocks/>
            </p:cNvCxnSpPr>
            <p:nvPr/>
          </p:nvCxnSpPr>
          <p:spPr>
            <a:xfrm>
              <a:off x="7956022" y="4316218"/>
              <a:ext cx="4529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1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735B-6E0A-744C-97CA-AE47397D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B0959-6FD7-FB46-B6ED-EC21309F58DA}"/>
              </a:ext>
            </a:extLst>
          </p:cNvPr>
          <p:cNvSpPr txBox="1"/>
          <p:nvPr/>
        </p:nvSpPr>
        <p:spPr>
          <a:xfrm>
            <a:off x="128789" y="860868"/>
            <a:ext cx="11443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Algorithm configuration often requires optimizing sums of piecewise Lipschitz functions.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E139CD-C188-BA44-BEB2-3780177D280C}"/>
              </a:ext>
            </a:extLst>
          </p:cNvPr>
          <p:cNvSpPr txBox="1"/>
          <p:nvPr/>
        </p:nvSpPr>
        <p:spPr>
          <a:xfrm>
            <a:off x="128789" y="2952163"/>
            <a:ext cx="110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Worst-case impossibility results for </a:t>
            </a:r>
            <a:r>
              <a:rPr lang="en-US" sz="2400" b="1" dirty="0"/>
              <a:t>online</a:t>
            </a:r>
            <a:r>
              <a:rPr lang="en-US" sz="2400" dirty="0"/>
              <a:t> and </a:t>
            </a:r>
            <a:r>
              <a:rPr lang="en-US" sz="2400" b="1" dirty="0"/>
              <a:t>private</a:t>
            </a:r>
            <a:r>
              <a:rPr lang="en-US" sz="2400" dirty="0"/>
              <a:t> optimization of PWL functions.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B03C3-9052-6E4F-9DFA-0E4DA35C94DE}"/>
              </a:ext>
            </a:extLst>
          </p:cNvPr>
          <p:cNvSpPr txBox="1"/>
          <p:nvPr/>
        </p:nvSpPr>
        <p:spPr>
          <a:xfrm>
            <a:off x="128789" y="3517225"/>
            <a:ext cx="257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Our Contributions: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5A47A-10B5-7A42-A620-AE021A323B6C}"/>
              </a:ext>
            </a:extLst>
          </p:cNvPr>
          <p:cNvSpPr txBox="1"/>
          <p:nvPr/>
        </p:nvSpPr>
        <p:spPr>
          <a:xfrm>
            <a:off x="442514" y="4046180"/>
            <a:ext cx="8852167" cy="2454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Identify a general structural property called </a:t>
            </a:r>
            <a:r>
              <a:rPr lang="en-US" sz="2400" b="1" i="1" dirty="0"/>
              <a:t>dispersion</a:t>
            </a:r>
            <a:r>
              <a:rPr lang="en-US" sz="2400" dirty="0"/>
              <a:t> that implies</a:t>
            </a:r>
            <a:endParaRPr lang="en-US" sz="2400" b="1" i="1" dirty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Good regret bounds in online optimization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Utility guarantees for differentially private optimization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Uniform convergence results in statistical settings. </a:t>
            </a: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Satisfied in real problems under very mild assumptions.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B80E84-5182-5F4F-A15A-2F885B22666E}"/>
              </a:ext>
            </a:extLst>
          </p:cNvPr>
          <p:cNvGrpSpPr/>
          <p:nvPr/>
        </p:nvGrpSpPr>
        <p:grpSpPr>
          <a:xfrm>
            <a:off x="4611764" y="1544076"/>
            <a:ext cx="5942373" cy="1345120"/>
            <a:chOff x="4611764" y="1544076"/>
            <a:chExt cx="5942373" cy="134512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3715FB-A6DC-A346-B3BC-F6035E5315D4}"/>
                </a:ext>
              </a:extLst>
            </p:cNvPr>
            <p:cNvGrpSpPr/>
            <p:nvPr/>
          </p:nvGrpSpPr>
          <p:grpSpPr>
            <a:xfrm>
              <a:off x="4611764" y="1612634"/>
              <a:ext cx="3339359" cy="871809"/>
              <a:chOff x="4620908" y="1558077"/>
              <a:chExt cx="3339359" cy="87180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1D9DD92-3EDF-5B41-9EA1-4DBA4F2E194B}"/>
                  </a:ext>
                </a:extLst>
              </p:cNvPr>
              <p:cNvCxnSpPr/>
              <p:nvPr/>
            </p:nvCxnSpPr>
            <p:spPr>
              <a:xfrm flipV="1">
                <a:off x="4624645" y="1558077"/>
                <a:ext cx="0" cy="77446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2F53763-F44D-BC44-AA1E-F2A457498B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0908" y="2322566"/>
                <a:ext cx="3339359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52ED62-745F-BA4E-9FBF-0DD5C77FBA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8163" y="1726433"/>
                <a:ext cx="567550" cy="419213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DFD4FD1-3DD8-3C49-B490-21628F932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5712" y="2117950"/>
                <a:ext cx="66297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BD3D7FE5-7E71-8049-B40E-3C785A531832}"/>
                  </a:ext>
                </a:extLst>
              </p:cNvPr>
              <p:cNvSpPr/>
              <p:nvPr/>
            </p:nvSpPr>
            <p:spPr>
              <a:xfrm>
                <a:off x="6049318" y="1678027"/>
                <a:ext cx="618565" cy="378077"/>
              </a:xfrm>
              <a:custGeom>
                <a:avLst/>
                <a:gdLst>
                  <a:gd name="connsiteX0" fmla="*/ 0 w 642730"/>
                  <a:gd name="connsiteY0" fmla="*/ 0 h 398225"/>
                  <a:gd name="connsiteX1" fmla="*/ 384313 w 642730"/>
                  <a:gd name="connsiteY1" fmla="*/ 397565 h 398225"/>
                  <a:gd name="connsiteX2" fmla="*/ 642730 w 642730"/>
                  <a:gd name="connsiteY2" fmla="*/ 92765 h 39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30" h="398225">
                    <a:moveTo>
                      <a:pt x="0" y="0"/>
                    </a:moveTo>
                    <a:cubicBezTo>
                      <a:pt x="138595" y="191052"/>
                      <a:pt x="277191" y="382104"/>
                      <a:pt x="384313" y="397565"/>
                    </a:cubicBezTo>
                    <a:cubicBezTo>
                      <a:pt x="491435" y="413026"/>
                      <a:pt x="557695" y="152400"/>
                      <a:pt x="642730" y="92765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BBBCA48-2260-A146-90A0-D951A35793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7884" y="1558077"/>
                <a:ext cx="1069191" cy="587569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24CF565-7999-904B-AEA5-698D02C9C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7332" y="2235055"/>
                <a:ext cx="0" cy="1948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D3200E1-F6F2-FD48-A70A-908F7BDA69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7684" y="2235055"/>
                <a:ext cx="0" cy="1948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7AD4FA5-F468-9347-825B-5316ED6E78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1510" y="2235055"/>
                <a:ext cx="0" cy="1948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51E9982-916F-1942-81C5-7DCFEB14B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7881" y="2235055"/>
                <a:ext cx="0" cy="1948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6A3B984-D5A9-3041-B9ED-AF854D4EF7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7075" y="2235055"/>
                <a:ext cx="0" cy="1948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72E153-CA77-BF47-9941-789D0FF71135}"/>
                </a:ext>
              </a:extLst>
            </p:cNvPr>
            <p:cNvSpPr txBox="1"/>
            <p:nvPr/>
          </p:nvSpPr>
          <p:spPr>
            <a:xfrm>
              <a:off x="7980676" y="1544076"/>
              <a:ext cx="25734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Lipschitz on each piece</a:t>
              </a:r>
            </a:p>
          </p:txBody>
        </p:sp>
        <p:sp>
          <p:nvSpPr>
            <p:cNvPr id="43" name="U-Turn Arrow 42">
              <a:extLst>
                <a:ext uri="{FF2B5EF4-FFF2-40B4-BE49-F238E27FC236}">
                  <a16:creationId xmlns:a16="http://schemas.microsoft.com/office/drawing/2014/main" id="{60F4143F-9FF4-5D46-BE71-EAF5672DC06C}"/>
                </a:ext>
              </a:extLst>
            </p:cNvPr>
            <p:cNvSpPr/>
            <p:nvPr/>
          </p:nvSpPr>
          <p:spPr>
            <a:xfrm rot="10800000">
              <a:off x="6329362" y="1952248"/>
              <a:ext cx="2965319" cy="936948"/>
            </a:xfrm>
            <a:prstGeom prst="uturnArrow">
              <a:avLst>
                <a:gd name="adj1" fmla="val 1170"/>
                <a:gd name="adj2" fmla="val 5199"/>
                <a:gd name="adj3" fmla="val 8176"/>
                <a:gd name="adj4" fmla="val 47163"/>
                <a:gd name="adj5" fmla="val 4439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72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FEB8-6AFE-8047-8A2F-6CDEE108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Greedy Knapsack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325BB-6B1D-124A-837F-154570F1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394" y="773760"/>
            <a:ext cx="3588612" cy="31005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DC2314C-C803-BA4B-A516-BD5EAFF74937}"/>
              </a:ext>
            </a:extLst>
          </p:cNvPr>
          <p:cNvGrpSpPr/>
          <p:nvPr/>
        </p:nvGrpSpPr>
        <p:grpSpPr>
          <a:xfrm>
            <a:off x="336432" y="3402243"/>
            <a:ext cx="6695044" cy="944155"/>
            <a:chOff x="336432" y="3012227"/>
            <a:chExt cx="6695044" cy="944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10C99F2-05D5-8A4D-82CB-B3D901ACB3BD}"/>
                    </a:ext>
                  </a:extLst>
                </p:cNvPr>
                <p:cNvSpPr txBox="1"/>
                <p:nvPr/>
              </p:nvSpPr>
              <p:spPr>
                <a:xfrm>
                  <a:off x="336432" y="3435277"/>
                  <a:ext cx="6695044" cy="52110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Add items in decreasing order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scor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10C99F2-05D5-8A4D-82CB-B3D901ACB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432" y="3435277"/>
                  <a:ext cx="6695044" cy="521105"/>
                </a:xfrm>
                <a:prstGeom prst="rect">
                  <a:avLst/>
                </a:prstGeom>
                <a:blipFill>
                  <a:blip r:embed="rId4"/>
                  <a:stretch>
                    <a:fillRect l="-1321" r="-755" b="-136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398022C-0247-E74B-8DF7-4AA0BF47FF63}"/>
                    </a:ext>
                  </a:extLst>
                </p:cNvPr>
                <p:cNvSpPr txBox="1"/>
                <p:nvPr/>
              </p:nvSpPr>
              <p:spPr>
                <a:xfrm>
                  <a:off x="336432" y="3012227"/>
                  <a:ext cx="38852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Algorithm: (Parameter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a14:m>
                  <a:r>
                    <a:rPr lang="en-US" sz="2400" dirty="0"/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398022C-0247-E74B-8DF7-4AA0BF47F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432" y="3012227"/>
                  <a:ext cx="3885231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280" t="-8108" r="-1303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0FAF44-EC1E-C143-A97B-9BD41C58EB23}"/>
              </a:ext>
            </a:extLst>
          </p:cNvPr>
          <p:cNvGrpSpPr/>
          <p:nvPr/>
        </p:nvGrpSpPr>
        <p:grpSpPr>
          <a:xfrm>
            <a:off x="274439" y="995393"/>
            <a:ext cx="6296933" cy="2019179"/>
            <a:chOff x="336432" y="778421"/>
            <a:chExt cx="5635464" cy="2019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5FB60EA-5D58-9F45-B2FB-07C877334A63}"/>
                    </a:ext>
                  </a:extLst>
                </p:cNvPr>
                <p:cNvSpPr txBox="1"/>
                <p:nvPr/>
              </p:nvSpPr>
              <p:spPr>
                <a:xfrm>
                  <a:off x="405705" y="1227940"/>
                  <a:ext cx="5566191" cy="15696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2400" b="0" dirty="0"/>
                    <a:t>Given</a:t>
                  </a:r>
                  <a:r>
                    <a:rPr lang="en-US" sz="2400" b="0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400" dirty="0"/>
                    <a:t> items</a:t>
                  </a:r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2400" dirty="0"/>
                    <a:t>item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2400" dirty="0"/>
                    <a:t> has value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 and size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2400" dirty="0"/>
                    <a:t>a knapsack with capacity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Find the most valuable subset of items that fits.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5FB60EA-5D58-9F45-B2FB-07C877334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05" y="1227940"/>
                  <a:ext cx="5566191" cy="1569660"/>
                </a:xfrm>
                <a:prstGeom prst="rect">
                  <a:avLst/>
                </a:prstGeom>
                <a:blipFill>
                  <a:blip r:embed="rId6"/>
                  <a:stretch>
                    <a:fillRect l="-1426" t="-2400" b="-72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578CA5-A5EE-5B41-A2C8-FB711446E2D1}"/>
                </a:ext>
              </a:extLst>
            </p:cNvPr>
            <p:cNvSpPr txBox="1"/>
            <p:nvPr/>
          </p:nvSpPr>
          <p:spPr>
            <a:xfrm>
              <a:off x="336432" y="778421"/>
              <a:ext cx="21814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Problem Instance: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18E29E-8DB4-CB4A-9F92-3B1E08A117B2}"/>
                  </a:ext>
                </a:extLst>
              </p:cNvPr>
              <p:cNvSpPr txBox="1"/>
              <p:nvPr/>
            </p:nvSpPr>
            <p:spPr>
              <a:xfrm>
                <a:off x="378156" y="5079260"/>
                <a:ext cx="669504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Observation: </a:t>
                </a:r>
                <a:r>
                  <a:rPr lang="en-US" sz="2800" dirty="0"/>
                  <a:t>For one instance, total value is piecewise constant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18E29E-8DB4-CB4A-9F92-3B1E08A11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56" y="5079260"/>
                <a:ext cx="6695044" cy="954107"/>
              </a:xfrm>
              <a:prstGeom prst="rect">
                <a:avLst/>
              </a:prstGeom>
              <a:blipFill>
                <a:blip r:embed="rId7"/>
                <a:stretch>
                  <a:fillRect l="-1894" t="-5263" r="-75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78A29-979C-5F41-A4D7-E4FB79A7498E}"/>
              </a:ext>
            </a:extLst>
          </p:cNvPr>
          <p:cNvGrpSpPr/>
          <p:nvPr/>
        </p:nvGrpSpPr>
        <p:grpSpPr>
          <a:xfrm>
            <a:off x="7719794" y="5028187"/>
            <a:ext cx="3683575" cy="1166145"/>
            <a:chOff x="8139793" y="5362339"/>
            <a:chExt cx="3683575" cy="116614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35CE681-D0C0-504C-895C-6F97C1A1AEAE}"/>
                </a:ext>
              </a:extLst>
            </p:cNvPr>
            <p:cNvCxnSpPr/>
            <p:nvPr/>
          </p:nvCxnSpPr>
          <p:spPr>
            <a:xfrm flipV="1">
              <a:off x="8532790" y="5370791"/>
              <a:ext cx="0" cy="7744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F601C2-7A55-5D4D-88B2-74ECC7A1A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9103" y="6135280"/>
              <a:ext cx="32942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7AA854-B929-FF4A-A4D1-4E2721C87E7B}"/>
                </a:ext>
              </a:extLst>
            </p:cNvPr>
            <p:cNvCxnSpPr>
              <a:cxnSpLocks/>
            </p:cNvCxnSpPr>
            <p:nvPr/>
          </p:nvCxnSpPr>
          <p:spPr>
            <a:xfrm>
              <a:off x="8709281" y="5965170"/>
              <a:ext cx="654017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0F72FA7-1E6F-5C47-A00A-93358E9C66DE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98" y="5756520"/>
              <a:ext cx="430150" cy="1504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B023BF-FDBD-7D49-8237-7A6F10C77B7C}"/>
                </a:ext>
              </a:extLst>
            </p:cNvPr>
            <p:cNvCxnSpPr>
              <a:cxnSpLocks/>
            </p:cNvCxnSpPr>
            <p:nvPr/>
          </p:nvCxnSpPr>
          <p:spPr>
            <a:xfrm>
              <a:off x="9785031" y="5481700"/>
              <a:ext cx="483729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C8F5CA-B106-1046-B7CF-39C1695DA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268760" y="5950605"/>
              <a:ext cx="430150" cy="1504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9F6DBF-5C35-9045-BD04-C31336794C28}"/>
                </a:ext>
              </a:extLst>
            </p:cNvPr>
            <p:cNvCxnSpPr>
              <a:cxnSpLocks/>
            </p:cNvCxnSpPr>
            <p:nvPr/>
          </p:nvCxnSpPr>
          <p:spPr>
            <a:xfrm>
              <a:off x="10716681" y="5576528"/>
              <a:ext cx="876509" cy="7668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0144C5-36DA-9348-9A69-32FFD5F86497}"/>
                    </a:ext>
                  </a:extLst>
                </p:cNvPr>
                <p:cNvSpPr txBox="1"/>
                <p:nvPr/>
              </p:nvSpPr>
              <p:spPr>
                <a:xfrm>
                  <a:off x="10043857" y="6159152"/>
                  <a:ext cx="3702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0144C5-36DA-9348-9A69-32FFD5F864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3857" y="6159152"/>
                  <a:ext cx="37023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EF4BC3-0422-DB42-83DF-E478B83BC93E}"/>
                </a:ext>
              </a:extLst>
            </p:cNvPr>
            <p:cNvSpPr txBox="1"/>
            <p:nvPr/>
          </p:nvSpPr>
          <p:spPr>
            <a:xfrm rot="16200000">
              <a:off x="7981352" y="5571853"/>
              <a:ext cx="68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value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44842CD-9313-524C-AD05-4797BB4C8C9D}"/>
                </a:ext>
              </a:extLst>
            </p:cNvPr>
            <p:cNvCxnSpPr/>
            <p:nvPr/>
          </p:nvCxnSpPr>
          <p:spPr>
            <a:xfrm flipV="1">
              <a:off x="8701786" y="5363296"/>
              <a:ext cx="0" cy="78836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9ADDA4A-4D19-9140-A4D2-22ACC0C984A0}"/>
                </a:ext>
              </a:extLst>
            </p:cNvPr>
            <p:cNvCxnSpPr/>
            <p:nvPr/>
          </p:nvCxnSpPr>
          <p:spPr>
            <a:xfrm flipV="1">
              <a:off x="9363298" y="5362339"/>
              <a:ext cx="0" cy="78836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7C9237-7E1D-4643-B3EB-3BC768AF142A}"/>
              </a:ext>
            </a:extLst>
          </p:cNvPr>
          <p:cNvGrpSpPr/>
          <p:nvPr/>
        </p:nvGrpSpPr>
        <p:grpSpPr>
          <a:xfrm>
            <a:off x="7719793" y="5994277"/>
            <a:ext cx="2110962" cy="652154"/>
            <a:chOff x="8118010" y="6221594"/>
            <a:chExt cx="2110962" cy="6521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3E095A-DF51-FE47-B810-9CBF88505C26}"/>
                </a:ext>
              </a:extLst>
            </p:cNvPr>
            <p:cNvSpPr txBox="1"/>
            <p:nvPr/>
          </p:nvSpPr>
          <p:spPr>
            <a:xfrm>
              <a:off x="8118010" y="6504416"/>
              <a:ext cx="2110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Order of items fixed.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693C757-5671-E246-B773-F935CFE92C62}"/>
                </a:ext>
              </a:extLst>
            </p:cNvPr>
            <p:cNvCxnSpPr/>
            <p:nvPr/>
          </p:nvCxnSpPr>
          <p:spPr>
            <a:xfrm flipV="1">
              <a:off x="9021299" y="6221594"/>
              <a:ext cx="0" cy="294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8956B6-A92D-3A45-B0D2-33E17EC7570A}"/>
              </a:ext>
            </a:extLst>
          </p:cNvPr>
          <p:cNvSpPr txBox="1"/>
          <p:nvPr/>
        </p:nvSpPr>
        <p:spPr>
          <a:xfrm>
            <a:off x="8943299" y="104801"/>
            <a:ext cx="3047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[Gupta &amp; </a:t>
            </a:r>
            <a:r>
              <a:rPr lang="en-US" sz="2000" i="1" dirty="0" err="1"/>
              <a:t>Roughgarden</a:t>
            </a:r>
            <a:r>
              <a:rPr lang="en-US" sz="2000" i="1" dirty="0"/>
              <a:t> ’16]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404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5B19C2-F692-7D46-A17D-750D82A5A784}"/>
              </a:ext>
            </a:extLst>
          </p:cNvPr>
          <p:cNvGrpSpPr/>
          <p:nvPr/>
        </p:nvGrpSpPr>
        <p:grpSpPr>
          <a:xfrm>
            <a:off x="2021807" y="1180127"/>
            <a:ext cx="8145922" cy="2838084"/>
            <a:chOff x="677376" y="1037488"/>
            <a:chExt cx="5758029" cy="28380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551F5E0-9B03-2E45-8576-89F3D21891E6}"/>
                    </a:ext>
                  </a:extLst>
                </p:cNvPr>
                <p:cNvSpPr txBox="1"/>
                <p:nvPr/>
              </p:nvSpPr>
              <p:spPr>
                <a:xfrm>
                  <a:off x="677376" y="1560708"/>
                  <a:ext cx="5758029" cy="23148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For each round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sz="2400" dirty="0"/>
                    <a:t>: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US" sz="2400" dirty="0"/>
                    <a:t>Learner chooses point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US" sz="2400" dirty="0"/>
                    <a:t>.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US" sz="2400" dirty="0"/>
                    <a:t>Adversary chooses piecewise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400" dirty="0"/>
                    <a:t>-Lipschitz function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sz="2400" dirty="0"/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US" sz="2400" dirty="0"/>
                    <a:t>Learner gets 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2400" b="0" dirty="0">
                    <a:solidFill>
                      <a:schemeClr val="accent1"/>
                    </a:solidFill>
                  </a:endParaRP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US" sz="2400" b="1" dirty="0"/>
                    <a:t>Full information:</a:t>
                  </a:r>
                  <a:r>
                    <a:rPr lang="en-US" sz="2400" dirty="0"/>
                    <a:t> Learner observes entire function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sz="2400" b="0" dirty="0">
                    <a:solidFill>
                      <a:schemeClr val="accent1"/>
                    </a:solidFill>
                  </a:endParaRP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US" sz="2400" b="1" dirty="0"/>
                    <a:t>Bandit information: </a:t>
                  </a:r>
                  <a:r>
                    <a:rPr lang="en-US" sz="2400" dirty="0"/>
                    <a:t>Learner</a:t>
                  </a:r>
                  <a:r>
                    <a:rPr lang="en-US" sz="2400" b="1" dirty="0"/>
                    <a:t> </a:t>
                  </a:r>
                  <a:r>
                    <a:rPr lang="en-US" sz="2400" dirty="0"/>
                    <a:t>only</a:t>
                  </a:r>
                  <a:r>
                    <a:rPr lang="en-US" sz="2400" b="1" dirty="0"/>
                    <a:t> </a:t>
                  </a:r>
                  <a:r>
                    <a:rPr lang="en-US" sz="2400" dirty="0"/>
                    <a:t>observes the scalar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551F5E0-9B03-2E45-8576-89F3D2189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76" y="1560708"/>
                  <a:ext cx="5758029" cy="2314864"/>
                </a:xfrm>
                <a:prstGeom prst="rect">
                  <a:avLst/>
                </a:prstGeom>
                <a:blipFill>
                  <a:blip r:embed="rId2"/>
                  <a:stretch>
                    <a:fillRect l="-1087" t="-1087" b="-43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C95687-5AA9-124E-939A-CBCE0CF25E87}"/>
                </a:ext>
              </a:extLst>
            </p:cNvPr>
            <p:cNvSpPr txBox="1"/>
            <p:nvPr/>
          </p:nvSpPr>
          <p:spPr>
            <a:xfrm>
              <a:off x="677376" y="1037488"/>
              <a:ext cx="2839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Learning protocol: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018840-90B5-D544-9DFA-C0CF954E7AE8}"/>
                  </a:ext>
                </a:extLst>
              </p:cNvPr>
              <p:cNvSpPr txBox="1"/>
              <p:nvPr/>
            </p:nvSpPr>
            <p:spPr>
              <a:xfrm>
                <a:off x="1830876" y="4569138"/>
                <a:ext cx="8527784" cy="723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Goal:</a:t>
                </a:r>
                <a:r>
                  <a:rPr lang="en-US" sz="2800" dirty="0"/>
                  <a:t> Minimize regret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lim>
                    </m:limLow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018840-90B5-D544-9DFA-C0CF954E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876" y="4569138"/>
                <a:ext cx="8527784" cy="723660"/>
              </a:xfrm>
              <a:prstGeom prst="rect">
                <a:avLst/>
              </a:prstGeom>
              <a:blipFill>
                <a:blip r:embed="rId3"/>
                <a:stretch>
                  <a:fillRect l="-1637" t="-91228" b="-1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296AC1-F1D3-BE4B-B577-6C2F0F1ACBCF}"/>
              </a:ext>
            </a:extLst>
          </p:cNvPr>
          <p:cNvSpPr txBox="1"/>
          <p:nvPr/>
        </p:nvSpPr>
        <p:spPr>
          <a:xfrm>
            <a:off x="58115" y="5843725"/>
            <a:ext cx="12073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[Gupta &amp; </a:t>
            </a:r>
            <a:r>
              <a:rPr lang="en-US" sz="2000" i="1" dirty="0" err="1"/>
              <a:t>Roughgarden</a:t>
            </a:r>
            <a:r>
              <a:rPr lang="en-US" sz="2000" i="1" dirty="0"/>
              <a:t> ’16] have online algorithms for Max-Weight Independent Set with smoothed adversaries.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[Cohen-</a:t>
            </a:r>
            <a:r>
              <a:rPr lang="en-US" sz="2000" i="1" dirty="0" err="1"/>
              <a:t>Addad</a:t>
            </a:r>
            <a:r>
              <a:rPr lang="en-US" sz="2000" i="1" dirty="0"/>
              <a:t> &amp; </a:t>
            </a:r>
            <a:r>
              <a:rPr lang="en-US" sz="2000" i="1" dirty="0" err="1"/>
              <a:t>Kanade</a:t>
            </a:r>
            <a:r>
              <a:rPr lang="en-US" sz="2000" i="1" dirty="0"/>
              <a:t> ’17] consider 1-dim. piecewise constant functions with smoothed adversaries.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C456C67-D802-D646-94B0-81E8F80A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89" y="98225"/>
            <a:ext cx="11934422" cy="751782"/>
          </a:xfrm>
        </p:spPr>
        <p:txBody>
          <a:bodyPr/>
          <a:lstStyle/>
          <a:p>
            <a:r>
              <a:rPr lang="en-US" dirty="0"/>
              <a:t>Online Piecewise Lipschitz Optimization</a:t>
            </a:r>
          </a:p>
        </p:txBody>
      </p:sp>
    </p:spTree>
    <p:extLst>
      <p:ext uri="{BB962C8B-B14F-4D97-AF65-F5344CB8AC3E}">
        <p14:creationId xmlns:p14="http://schemas.microsoft.com/office/powerpoint/2010/main" val="268862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E8A5-23F3-7C45-96EC-4FE46AD3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Mean 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A3B1D3-661F-4C4F-9984-684444543C12}"/>
                  </a:ext>
                </a:extLst>
              </p:cNvPr>
              <p:cNvSpPr txBox="1"/>
              <p:nvPr/>
            </p:nvSpPr>
            <p:spPr>
              <a:xfrm>
                <a:off x="1136839" y="877188"/>
                <a:ext cx="9878291" cy="1384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800100" indent="-800100"/>
                <a:r>
                  <a:rPr lang="en-US" sz="2800" b="1" dirty="0"/>
                  <a:t>Fact: </a:t>
                </a:r>
                <a:r>
                  <a:rPr lang="en-US" sz="2800" dirty="0"/>
                  <a:t>There exists an adversary choosing piecewise constant functions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sz="2800" dirty="0"/>
                  <a:t> such that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every</a:t>
                </a:r>
                <a:r>
                  <a:rPr lang="en-US" sz="2800" dirty="0"/>
                  <a:t> full information online algorithm has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regret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A3B1D3-661F-4C4F-9984-684444543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839" y="877188"/>
                <a:ext cx="9878291" cy="1384995"/>
              </a:xfrm>
              <a:prstGeom prst="rect">
                <a:avLst/>
              </a:prstGeom>
              <a:blipFill>
                <a:blip r:embed="rId3"/>
                <a:stretch>
                  <a:fillRect l="-1284" t="-4505" r="-385" b="-99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ADD1FFE-6DBB-334C-BF07-5FC52740FFD2}"/>
                  </a:ext>
                </a:extLst>
              </p:cNvPr>
              <p:cNvSpPr txBox="1"/>
              <p:nvPr/>
            </p:nvSpPr>
            <p:spPr>
              <a:xfrm>
                <a:off x="277250" y="2392642"/>
                <a:ext cx="115346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 round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, adversary chooses a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and flips a coin to choose either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ADD1FFE-6DBB-334C-BF07-5FC52740F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0" y="2392642"/>
                <a:ext cx="11534633" cy="523220"/>
              </a:xfrm>
              <a:prstGeom prst="rect">
                <a:avLst/>
              </a:prstGeom>
              <a:blipFill>
                <a:blip r:embed="rId4"/>
                <a:stretch>
                  <a:fillRect l="-990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EA5CFB1-CD20-D647-80C2-ABF93F14D4C0}"/>
              </a:ext>
            </a:extLst>
          </p:cNvPr>
          <p:cNvGrpSpPr/>
          <p:nvPr/>
        </p:nvGrpSpPr>
        <p:grpSpPr>
          <a:xfrm>
            <a:off x="6532617" y="3247973"/>
            <a:ext cx="3986175" cy="1293876"/>
            <a:chOff x="6071684" y="4036472"/>
            <a:chExt cx="3986175" cy="131708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C46C15B-118E-1D41-8DC4-F3A1BDC33F63}"/>
                </a:ext>
              </a:extLst>
            </p:cNvPr>
            <p:cNvCxnSpPr/>
            <p:nvPr/>
          </p:nvCxnSpPr>
          <p:spPr>
            <a:xfrm>
              <a:off x="6178417" y="4954509"/>
              <a:ext cx="362036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8D28C35-E788-9E4D-BF00-82A8E955385B}"/>
                    </a:ext>
                  </a:extLst>
                </p:cNvPr>
                <p:cNvSpPr txBox="1"/>
                <p:nvPr/>
              </p:nvSpPr>
              <p:spPr>
                <a:xfrm>
                  <a:off x="6071684" y="495450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8D28C35-E788-9E4D-BF00-82A8E9553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684" y="4954509"/>
                  <a:ext cx="3658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CBD207D-7BC0-184E-AD1F-7379B8CA5358}"/>
                    </a:ext>
                  </a:extLst>
                </p:cNvPr>
                <p:cNvSpPr txBox="1"/>
                <p:nvPr/>
              </p:nvSpPr>
              <p:spPr>
                <a:xfrm>
                  <a:off x="9692053" y="495450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CBD207D-7BC0-184E-AD1F-7379B8CA5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2053" y="4954509"/>
                  <a:ext cx="3658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B5FAED79-365C-C447-9E08-0A67231C5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618" y="4036472"/>
              <a:ext cx="3620369" cy="807352"/>
            </a:xfrm>
            <a:prstGeom prst="bentConnector3">
              <a:avLst>
                <a:gd name="adj1" fmla="val 6096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0AA20BC-2281-154A-9789-1F25800D55BB}"/>
                    </a:ext>
                  </a:extLst>
                </p:cNvPr>
                <p:cNvSpPr txBox="1"/>
                <p:nvPr/>
              </p:nvSpPr>
              <p:spPr>
                <a:xfrm>
                  <a:off x="8239389" y="4977597"/>
                  <a:ext cx="431144" cy="3759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0AA20BC-2281-154A-9789-1F25800D5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389" y="4977597"/>
                  <a:ext cx="431144" cy="3759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3F6E0A3-6023-FC4F-AE9F-17BDED58BE34}"/>
              </a:ext>
            </a:extLst>
          </p:cNvPr>
          <p:cNvGrpSpPr/>
          <p:nvPr/>
        </p:nvGrpSpPr>
        <p:grpSpPr>
          <a:xfrm>
            <a:off x="1208797" y="3247973"/>
            <a:ext cx="3986175" cy="1293876"/>
            <a:chOff x="1685666" y="4036472"/>
            <a:chExt cx="3986175" cy="131708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2025F9D-9924-7546-AE62-E79BE2F4F5F1}"/>
                </a:ext>
              </a:extLst>
            </p:cNvPr>
            <p:cNvCxnSpPr/>
            <p:nvPr/>
          </p:nvCxnSpPr>
          <p:spPr>
            <a:xfrm>
              <a:off x="1792399" y="4954509"/>
              <a:ext cx="362036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3292CC7-CFF4-6C4D-8FEB-ADE44BFB2C24}"/>
                    </a:ext>
                  </a:extLst>
                </p:cNvPr>
                <p:cNvSpPr txBox="1"/>
                <p:nvPr/>
              </p:nvSpPr>
              <p:spPr>
                <a:xfrm>
                  <a:off x="1685666" y="495450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3292CC7-CFF4-6C4D-8FEB-ADE44BFB2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666" y="4954509"/>
                  <a:ext cx="36580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20C001-6159-734C-9E47-3B0A4FC2914E}"/>
                    </a:ext>
                  </a:extLst>
                </p:cNvPr>
                <p:cNvSpPr txBox="1"/>
                <p:nvPr/>
              </p:nvSpPr>
              <p:spPr>
                <a:xfrm>
                  <a:off x="5306035" y="495450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20C001-6159-734C-9E47-3B0A4FC29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6035" y="4954509"/>
                  <a:ext cx="3658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Elbow Connector 99">
              <a:extLst>
                <a:ext uri="{FF2B5EF4-FFF2-40B4-BE49-F238E27FC236}">
                  <a16:creationId xmlns:a16="http://schemas.microsoft.com/office/drawing/2014/main" id="{29205B72-4AED-1046-B87A-86AEDC874532}"/>
                </a:ext>
              </a:extLst>
            </p:cNvPr>
            <p:cNvCxnSpPr>
              <a:cxnSpLocks/>
            </p:cNvCxnSpPr>
            <p:nvPr/>
          </p:nvCxnSpPr>
          <p:spPr>
            <a:xfrm>
              <a:off x="1824600" y="4036472"/>
              <a:ext cx="3620369" cy="807352"/>
            </a:xfrm>
            <a:prstGeom prst="bentConnector3">
              <a:avLst>
                <a:gd name="adj1" fmla="val 6096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4ADC3BC-6C6A-0B4C-85EB-6761F8CFEBBF}"/>
                    </a:ext>
                  </a:extLst>
                </p:cNvPr>
                <p:cNvSpPr txBox="1"/>
                <p:nvPr/>
              </p:nvSpPr>
              <p:spPr>
                <a:xfrm>
                  <a:off x="3853371" y="4977597"/>
                  <a:ext cx="431144" cy="3759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4ADC3BC-6C6A-0B4C-85EB-6761F8CFE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371" y="4977597"/>
                  <a:ext cx="431144" cy="3759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BCFD4201-4D0E-EE41-839A-F6BA7C1817C7}"/>
              </a:ext>
            </a:extLst>
          </p:cNvPr>
          <p:cNvSpPr txBox="1"/>
          <p:nvPr/>
        </p:nvSpPr>
        <p:spPr>
          <a:xfrm>
            <a:off x="5634669" y="347133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70FE87C-95A8-9B44-B925-1D9D2422DA54}"/>
                  </a:ext>
                </a:extLst>
              </p:cNvPr>
              <p:cNvSpPr txBox="1"/>
              <p:nvPr/>
            </p:nvSpPr>
            <p:spPr>
              <a:xfrm>
                <a:off x="223710" y="4464033"/>
                <a:ext cx="108186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Learner has expected utility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 sz="2800" dirty="0"/>
                  <a:t> per round </a:t>
                </a:r>
                <a:r>
                  <a:rPr lang="en-US" sz="2800" dirty="0">
                    <a:sym typeface="Wingdings" pitchFamily="2" charset="2"/>
                  </a:rPr>
                  <a:t>  expected total utility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𝑇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/2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70FE87C-95A8-9B44-B925-1D9D2422D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0" y="4464033"/>
                <a:ext cx="10818667" cy="523220"/>
              </a:xfrm>
              <a:prstGeom prst="rect">
                <a:avLst/>
              </a:prstGeom>
              <a:blipFill>
                <a:blip r:embed="rId9"/>
                <a:stretch>
                  <a:fillRect l="-1174" t="-11628" r="-939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29F52D-A213-8540-8F4C-3E63BEED44E6}"/>
                  </a:ext>
                </a:extLst>
              </p:cNvPr>
              <p:cNvSpPr txBox="1"/>
              <p:nvPr/>
            </p:nvSpPr>
            <p:spPr>
              <a:xfrm>
                <a:off x="223710" y="5048637"/>
                <a:ext cx="77630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accent6"/>
                    </a:solidFill>
                  </a:rPr>
                  <a:t> Set of points with payout 1 in first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rounds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29F52D-A213-8540-8F4C-3E63BEED4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0" y="5048637"/>
                <a:ext cx="7763023" cy="523220"/>
              </a:xfrm>
              <a:prstGeom prst="rect">
                <a:avLst/>
              </a:prstGeom>
              <a:blipFill>
                <a:blip r:embed="rId10"/>
                <a:stretch>
                  <a:fillRect l="-1634" t="-11905" r="-6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A188D6-0992-B24F-A914-DF980854A5F1}"/>
                  </a:ext>
                </a:extLst>
              </p:cNvPr>
              <p:cNvSpPr txBox="1"/>
              <p:nvPr/>
            </p:nvSpPr>
            <p:spPr>
              <a:xfrm>
                <a:off x="223710" y="5624521"/>
                <a:ext cx="71607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to be midpoint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800" dirty="0"/>
                  <a:t>has utility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A188D6-0992-B24F-A914-DF980854A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0" y="5624521"/>
                <a:ext cx="7160743" cy="523220"/>
              </a:xfrm>
              <a:prstGeom prst="rect">
                <a:avLst/>
              </a:prstGeom>
              <a:blipFill>
                <a:blip r:embed="rId11"/>
                <a:stretch>
                  <a:fillRect l="-1773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6E6938-5BF4-AB48-9A89-646884B619CF}"/>
                  </a:ext>
                </a:extLst>
              </p:cNvPr>
              <p:cNvSpPr txBox="1"/>
              <p:nvPr/>
            </p:nvSpPr>
            <p:spPr>
              <a:xfrm>
                <a:off x="218302" y="6202560"/>
                <a:ext cx="21673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Regret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6E6938-5BF4-AB48-9A89-646884B6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02" y="6202560"/>
                <a:ext cx="2167325" cy="523220"/>
              </a:xfrm>
              <a:prstGeom prst="rect">
                <a:avLst/>
              </a:prstGeom>
              <a:blipFill>
                <a:blip r:embed="rId12"/>
                <a:stretch>
                  <a:fillRect l="-5233" t="-9302" r="-4651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50A10F-C6AE-A94D-A4C0-2C62C539AA38}"/>
              </a:ext>
            </a:extLst>
          </p:cNvPr>
          <p:cNvGrpSpPr/>
          <p:nvPr/>
        </p:nvGrpSpPr>
        <p:grpSpPr>
          <a:xfrm>
            <a:off x="8170446" y="5052831"/>
            <a:ext cx="3505200" cy="1675162"/>
            <a:chOff x="8170446" y="5052831"/>
            <a:chExt cx="3505200" cy="16751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0057F3-EB2B-9B44-8F79-BCAD9D0867E8}"/>
                </a:ext>
              </a:extLst>
            </p:cNvPr>
            <p:cNvGrpSpPr/>
            <p:nvPr/>
          </p:nvGrpSpPr>
          <p:grpSpPr>
            <a:xfrm>
              <a:off x="8170446" y="5272639"/>
              <a:ext cx="3505200" cy="1253131"/>
              <a:chOff x="8170446" y="5272639"/>
              <a:chExt cx="3505200" cy="125313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B1C0383-93B1-8043-9F77-5919714C67EA}"/>
                  </a:ext>
                </a:extLst>
              </p:cNvPr>
              <p:cNvCxnSpPr/>
              <p:nvPr/>
            </p:nvCxnSpPr>
            <p:spPr>
              <a:xfrm>
                <a:off x="8170446" y="5272639"/>
                <a:ext cx="3505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B32BEC0-CA9C-D44D-A5A3-7BB969239DBD}"/>
                  </a:ext>
                </a:extLst>
              </p:cNvPr>
              <p:cNvCxnSpPr/>
              <p:nvPr/>
            </p:nvCxnSpPr>
            <p:spPr>
              <a:xfrm>
                <a:off x="8170446" y="5690349"/>
                <a:ext cx="3505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DEEE5C-E37F-E946-ACD7-E65F6FEC5023}"/>
                  </a:ext>
                </a:extLst>
              </p:cNvPr>
              <p:cNvCxnSpPr/>
              <p:nvPr/>
            </p:nvCxnSpPr>
            <p:spPr>
              <a:xfrm>
                <a:off x="8170446" y="6108059"/>
                <a:ext cx="3505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F51C3E5-5C6A-9049-ADBB-540E8B611E0B}"/>
                  </a:ext>
                </a:extLst>
              </p:cNvPr>
              <p:cNvCxnSpPr/>
              <p:nvPr/>
            </p:nvCxnSpPr>
            <p:spPr>
              <a:xfrm>
                <a:off x="8170446" y="6525770"/>
                <a:ext cx="3505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4AD1969-C3C0-3C47-AAC1-F91E7D12EFA9}"/>
                  </a:ext>
                </a:extLst>
              </p:cNvPr>
              <p:cNvCxnSpPr/>
              <p:nvPr/>
            </p:nvCxnSpPr>
            <p:spPr>
              <a:xfrm>
                <a:off x="8170446" y="5272639"/>
                <a:ext cx="3505200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13EB833-DE5E-CF43-AA51-72B70D20C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5164" y="5690349"/>
                <a:ext cx="1880482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ECC37B4-9265-294C-965C-B41EB2EFB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5164" y="6104190"/>
                <a:ext cx="940241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9F2DA00-1159-CE45-9A8C-8948D4C5B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5889" y="6525770"/>
                <a:ext cx="393950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7FE47D-5523-8A46-AF5F-7A0DFF75073F}"/>
                </a:ext>
              </a:extLst>
            </p:cNvPr>
            <p:cNvCxnSpPr/>
            <p:nvPr/>
          </p:nvCxnSpPr>
          <p:spPr>
            <a:xfrm>
              <a:off x="9812749" y="5052831"/>
              <a:ext cx="0" cy="4044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01DD89-32B1-5D42-AD7B-F59534646854}"/>
                </a:ext>
              </a:extLst>
            </p:cNvPr>
            <p:cNvCxnSpPr/>
            <p:nvPr/>
          </p:nvCxnSpPr>
          <p:spPr>
            <a:xfrm>
              <a:off x="10747424" y="5483932"/>
              <a:ext cx="0" cy="4044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9DB4724-E9E8-F140-A666-A0E724325E98}"/>
                </a:ext>
              </a:extLst>
            </p:cNvPr>
            <p:cNvCxnSpPr/>
            <p:nvPr/>
          </p:nvCxnSpPr>
          <p:spPr>
            <a:xfrm>
              <a:off x="10291920" y="5901967"/>
              <a:ext cx="0" cy="4044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FF76849-6AD2-DB4F-9949-C42D0B0DF7DF}"/>
                </a:ext>
              </a:extLst>
            </p:cNvPr>
            <p:cNvCxnSpPr/>
            <p:nvPr/>
          </p:nvCxnSpPr>
          <p:spPr>
            <a:xfrm>
              <a:off x="10535435" y="6323547"/>
              <a:ext cx="0" cy="4044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573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104" grpId="0"/>
      <p:bldP spid="105" grpId="0" build="p"/>
      <p:bldP spid="39" grpId="0" build="p"/>
      <p:bldP spid="40" grpId="0" build="p"/>
      <p:bldP spid="4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B8EB-2A86-0240-ACC4-DD163DBF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C6475-722A-4342-BF57-63B9E0BAA1D5}"/>
                  </a:ext>
                </a:extLst>
              </p:cNvPr>
              <p:cNvSpPr txBox="1"/>
              <p:nvPr/>
            </p:nvSpPr>
            <p:spPr>
              <a:xfrm>
                <a:off x="811235" y="1565223"/>
                <a:ext cx="10569530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642938" indent="-642938"/>
                <a:r>
                  <a:rPr lang="en-US" sz="2400" b="1" dirty="0"/>
                  <a:t>Def:</a:t>
                </a:r>
                <a:r>
                  <a:rPr lang="en-US" sz="2400" dirty="0"/>
                  <a:t>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2400" b="1" dirty="0"/>
                  <a:t>-</a:t>
                </a:r>
                <a:r>
                  <a:rPr lang="en-US" sz="2400" b="1" i="1" dirty="0"/>
                  <a:t>dispersed at point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sz="2400" b="1" i="1" dirty="0"/>
                  <a:t> </a:t>
                </a:r>
                <a:r>
                  <a:rPr lang="en-US" sz="2400" dirty="0"/>
                  <a:t>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-ball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400" dirty="0"/>
                  <a:t> contains discontinuities for at most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C6475-722A-4342-BF57-63B9E0BAA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35" y="1565223"/>
                <a:ext cx="10569530" cy="830997"/>
              </a:xfrm>
              <a:prstGeom prst="rect">
                <a:avLst/>
              </a:prstGeom>
              <a:blipFill>
                <a:blip r:embed="rId3"/>
                <a:stretch>
                  <a:fillRect l="-839" t="-2941" b="-117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1E7D10-1679-9748-B999-46FF2675E245}"/>
                  </a:ext>
                </a:extLst>
              </p:cNvPr>
              <p:cNvSpPr txBox="1"/>
              <p:nvPr/>
            </p:nvSpPr>
            <p:spPr>
              <a:xfrm>
                <a:off x="81979" y="850007"/>
                <a:ext cx="120632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mean adversary concentrated discontinuities near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. Even very near points had low utility!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1E7D10-1679-9748-B999-46FF2675E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9" y="850007"/>
                <a:ext cx="12063211" cy="461665"/>
              </a:xfrm>
              <a:prstGeom prst="rect">
                <a:avLst/>
              </a:prstGeom>
              <a:blipFill>
                <a:blip r:embed="rId5"/>
                <a:stretch>
                  <a:fillRect l="-526" t="-8108" r="-3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20537C8-4AD2-8344-B130-43BB0B7EF7F3}"/>
              </a:ext>
            </a:extLst>
          </p:cNvPr>
          <p:cNvGrpSpPr/>
          <p:nvPr/>
        </p:nvGrpSpPr>
        <p:grpSpPr>
          <a:xfrm>
            <a:off x="1957010" y="2763024"/>
            <a:ext cx="2013124" cy="2029056"/>
            <a:chOff x="1957010" y="2962934"/>
            <a:chExt cx="2013124" cy="202905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F7DFFC-6FEB-7B43-9ECE-C83B9076A749}"/>
                </a:ext>
              </a:extLst>
            </p:cNvPr>
            <p:cNvSpPr/>
            <p:nvPr/>
          </p:nvSpPr>
          <p:spPr>
            <a:xfrm rot="5400000">
              <a:off x="1957010" y="2978866"/>
              <a:ext cx="2013124" cy="20131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C580B8-5B09-004E-B655-8D9F5F962F48}"/>
                </a:ext>
              </a:extLst>
            </p:cNvPr>
            <p:cNvSpPr/>
            <p:nvPr/>
          </p:nvSpPr>
          <p:spPr>
            <a:xfrm rot="5400000">
              <a:off x="2948732" y="3724461"/>
              <a:ext cx="876520" cy="876520"/>
            </a:xfrm>
            <a:prstGeom prst="ellipse">
              <a:avLst/>
            </a:prstGeom>
            <a:solidFill>
              <a:srgbClr val="8EFA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4D4F77-FBEE-C94D-A824-D135EB15CC36}"/>
                </a:ext>
              </a:extLst>
            </p:cNvPr>
            <p:cNvSpPr/>
            <p:nvPr/>
          </p:nvSpPr>
          <p:spPr>
            <a:xfrm rot="5400000">
              <a:off x="3339726" y="4148947"/>
              <a:ext cx="103057" cy="1030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35C038D-54FF-3D46-B27C-BCFB01CF4ADF}"/>
                    </a:ext>
                  </a:extLst>
                </p:cNvPr>
                <p:cNvSpPr txBox="1"/>
                <p:nvPr/>
              </p:nvSpPr>
              <p:spPr>
                <a:xfrm>
                  <a:off x="2770794" y="2962934"/>
                  <a:ext cx="3855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35C038D-54FF-3D46-B27C-BCFB01CF4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0794" y="2962934"/>
                  <a:ext cx="38555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C86D05-6B23-054C-8DDD-9015EE02241D}"/>
                    </a:ext>
                  </a:extLst>
                </p:cNvPr>
                <p:cNvSpPr txBox="1"/>
                <p:nvPr/>
              </p:nvSpPr>
              <p:spPr>
                <a:xfrm>
                  <a:off x="3253217" y="3786828"/>
                  <a:ext cx="370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C86D05-6B23-054C-8DDD-9015EE022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217" y="3786828"/>
                  <a:ext cx="37023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192D58-AF41-5847-8412-EC0D91BC9FCE}"/>
                </a:ext>
              </a:extLst>
            </p:cNvPr>
            <p:cNvCxnSpPr>
              <a:cxnSpLocks/>
            </p:cNvCxnSpPr>
            <p:nvPr/>
          </p:nvCxnSpPr>
          <p:spPr>
            <a:xfrm>
              <a:off x="2376366" y="3147600"/>
              <a:ext cx="1151467" cy="167262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89020E-D6FF-784C-8305-52840A5E9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5144" y="3108806"/>
              <a:ext cx="647099" cy="188318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98CA07-55C2-EA40-9EBC-4A4B23695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6994" y="3003524"/>
              <a:ext cx="171641" cy="191474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C7B8741-1B72-3843-9AB9-8C967C74D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7088" y="3371060"/>
              <a:ext cx="1783814" cy="901206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6D3E710-0551-154C-8C3D-C8EB11F7F113}"/>
                </a:ext>
              </a:extLst>
            </p:cNvPr>
            <p:cNvSpPr/>
            <p:nvPr/>
          </p:nvSpPr>
          <p:spPr>
            <a:xfrm rot="5400000">
              <a:off x="1957010" y="2978866"/>
              <a:ext cx="2013124" cy="20131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7735214-EDFD-3847-8A44-A3030D0360BC}"/>
                    </a:ext>
                  </a:extLst>
                </p:cNvPr>
                <p:cNvSpPr txBox="1"/>
                <p:nvPr/>
              </p:nvSpPr>
              <p:spPr>
                <a:xfrm>
                  <a:off x="3444313" y="3878001"/>
                  <a:ext cx="4142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7735214-EDFD-3847-8A44-A3030D036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313" y="3878001"/>
                  <a:ext cx="41421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B46CDC6-CA3A-4E47-ACD7-76A348469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7139" y="4194831"/>
              <a:ext cx="38246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98B88B-EAB8-C948-BCC7-CB06224B5A00}"/>
                  </a:ext>
                </a:extLst>
              </p:cNvPr>
              <p:cNvSpPr txBox="1"/>
              <p:nvPr/>
            </p:nvSpPr>
            <p:spPr>
              <a:xfrm>
                <a:off x="4395967" y="2974960"/>
                <a:ext cx="652338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Each colored line is a discontinuity of one function.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Ball of radius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about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contains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2</a:t>
                </a:r>
                <a:r>
                  <a:rPr lang="en-US" sz="2400" dirty="0"/>
                  <a:t> discontinuities.</a:t>
                </a:r>
              </a:p>
              <a:p>
                <a:r>
                  <a:rPr lang="en-US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,2)</m:t>
                    </m:r>
                  </m:oMath>
                </a14:m>
                <a:r>
                  <a:rPr lang="en-US" sz="2400" dirty="0"/>
                  <a:t>-dispersed.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98B88B-EAB8-C948-BCC7-CB06224B5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967" y="2974960"/>
                <a:ext cx="6523389" cy="1569660"/>
              </a:xfrm>
              <a:prstGeom prst="rect">
                <a:avLst/>
              </a:prstGeom>
              <a:blipFill>
                <a:blip r:embed="rId11"/>
                <a:stretch>
                  <a:fillRect l="-1359" t="-2400" r="-388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DEDF919-3D17-994B-874A-6D3066F7B4BA}"/>
              </a:ext>
            </a:extLst>
          </p:cNvPr>
          <p:cNvGrpSpPr/>
          <p:nvPr/>
        </p:nvGrpSpPr>
        <p:grpSpPr>
          <a:xfrm>
            <a:off x="7817664" y="5436330"/>
            <a:ext cx="3683576" cy="1157693"/>
            <a:chOff x="4271795" y="5386040"/>
            <a:chExt cx="3683576" cy="115769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88054B2-BCF3-2041-B147-FCF8B803335B}"/>
                </a:ext>
              </a:extLst>
            </p:cNvPr>
            <p:cNvCxnSpPr/>
            <p:nvPr/>
          </p:nvCxnSpPr>
          <p:spPr>
            <a:xfrm flipV="1">
              <a:off x="4664793" y="5386040"/>
              <a:ext cx="0" cy="7744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741CF3-D64F-4445-BC08-3E34605C8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1106" y="6150529"/>
              <a:ext cx="32942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6BFA515-5F7B-6748-9089-5DF21CB41A0E}"/>
                </a:ext>
              </a:extLst>
            </p:cNvPr>
            <p:cNvCxnSpPr>
              <a:cxnSpLocks/>
            </p:cNvCxnSpPr>
            <p:nvPr/>
          </p:nvCxnSpPr>
          <p:spPr>
            <a:xfrm>
              <a:off x="4841284" y="6042411"/>
              <a:ext cx="654017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D0652AD-DC8B-044D-85D6-8694268CAF8F}"/>
                </a:ext>
              </a:extLst>
            </p:cNvPr>
            <p:cNvCxnSpPr>
              <a:cxnSpLocks/>
            </p:cNvCxnSpPr>
            <p:nvPr/>
          </p:nvCxnSpPr>
          <p:spPr>
            <a:xfrm>
              <a:off x="5495301" y="5844883"/>
              <a:ext cx="430150" cy="1504"/>
            </a:xfrm>
            <a:prstGeom prst="line">
              <a:avLst/>
            </a:prstGeom>
            <a:ln w="381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4F7E9F-B4DD-2345-8C77-72FC47BFC3D3}"/>
                </a:ext>
              </a:extLst>
            </p:cNvPr>
            <p:cNvCxnSpPr>
              <a:cxnSpLocks/>
            </p:cNvCxnSpPr>
            <p:nvPr/>
          </p:nvCxnSpPr>
          <p:spPr>
            <a:xfrm>
              <a:off x="5954242" y="5643344"/>
              <a:ext cx="483729" cy="0"/>
            </a:xfrm>
            <a:prstGeom prst="line">
              <a:avLst/>
            </a:prstGeom>
            <a:ln w="3810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9643532-5FE9-5046-811A-CD81527FC92E}"/>
                    </a:ext>
                  </a:extLst>
                </p:cNvPr>
                <p:cNvSpPr txBox="1"/>
                <p:nvPr/>
              </p:nvSpPr>
              <p:spPr>
                <a:xfrm>
                  <a:off x="6175860" y="6174401"/>
                  <a:ext cx="4142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9643532-5FE9-5046-811A-CD81527FC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860" y="6174401"/>
                  <a:ext cx="41421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40F131-72CF-CA40-9988-70348008ED46}"/>
                    </a:ext>
                  </a:extLst>
                </p:cNvPr>
                <p:cNvSpPr txBox="1"/>
                <p:nvPr/>
              </p:nvSpPr>
              <p:spPr>
                <a:xfrm rot="16200000">
                  <a:off x="4270994" y="5587102"/>
                  <a:ext cx="3709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40F131-72CF-CA40-9988-70348008E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270994" y="5587102"/>
                  <a:ext cx="37093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18278DC-EF7B-574B-81EA-332B34427D90}"/>
                </a:ext>
              </a:extLst>
            </p:cNvPr>
            <p:cNvCxnSpPr>
              <a:cxnSpLocks/>
            </p:cNvCxnSpPr>
            <p:nvPr/>
          </p:nvCxnSpPr>
          <p:spPr>
            <a:xfrm>
              <a:off x="6437448" y="5386040"/>
              <a:ext cx="1095518" cy="0"/>
            </a:xfrm>
            <a:prstGeom prst="line">
              <a:avLst/>
            </a:prstGeom>
            <a:ln w="381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D4206E-73E9-CA42-B8A9-700E95F2D301}"/>
              </a:ext>
            </a:extLst>
          </p:cNvPr>
          <p:cNvSpPr txBox="1"/>
          <p:nvPr/>
        </p:nvSpPr>
        <p:spPr>
          <a:xfrm>
            <a:off x="354688" y="5664340"/>
            <a:ext cx="70076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42938" indent="-642938"/>
            <a:r>
              <a:rPr lang="en-US" sz="2400" dirty="0"/>
              <a:t>Functions will satisfy a range of dispersion parameters:</a:t>
            </a:r>
          </a:p>
        </p:txBody>
      </p:sp>
    </p:spTree>
    <p:extLst>
      <p:ext uri="{BB962C8B-B14F-4D97-AF65-F5344CB8AC3E}">
        <p14:creationId xmlns:p14="http://schemas.microsoft.com/office/powerpoint/2010/main" val="288366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44" grpId="0" build="p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637E-7CC8-F741-B7F5-F36E72D8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 of Disperse Functions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0CE8507-13DE-6844-BA42-4FE44BBCC65E}"/>
              </a:ext>
            </a:extLst>
          </p:cNvPr>
          <p:cNvGrpSpPr/>
          <p:nvPr/>
        </p:nvGrpSpPr>
        <p:grpSpPr>
          <a:xfrm>
            <a:off x="520801" y="2339158"/>
            <a:ext cx="5056042" cy="3083451"/>
            <a:chOff x="520801" y="2339158"/>
            <a:chExt cx="5056042" cy="30834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25175B-BDA3-B440-B952-A7DE1FE4F4DC}"/>
                </a:ext>
              </a:extLst>
            </p:cNvPr>
            <p:cNvSpPr txBox="1"/>
            <p:nvPr/>
          </p:nvSpPr>
          <p:spPr>
            <a:xfrm>
              <a:off x="1712767" y="2339158"/>
              <a:ext cx="286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en-US" sz="2400" b="1" dirty="0">
                  <a:cs typeface="Arial" panose="020B0604020202020204" pitchFamily="34" charset="0"/>
                </a:rPr>
                <a:t>disperse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9C4689-26A9-E843-BDA1-BB5B4AA5C1CC}"/>
                </a:ext>
              </a:extLst>
            </p:cNvPr>
            <p:cNvGrpSpPr/>
            <p:nvPr/>
          </p:nvGrpSpPr>
          <p:grpSpPr>
            <a:xfrm>
              <a:off x="520801" y="2921679"/>
              <a:ext cx="5056042" cy="1543372"/>
              <a:chOff x="6890456" y="720045"/>
              <a:chExt cx="4677764" cy="1950616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0F19E426-B672-B843-8018-829D0FBC00C7}"/>
                  </a:ext>
                </a:extLst>
              </p:cNvPr>
              <p:cNvCxnSpPr/>
              <p:nvPr/>
            </p:nvCxnSpPr>
            <p:spPr>
              <a:xfrm>
                <a:off x="6890456" y="720045"/>
                <a:ext cx="0" cy="17568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D9ED38C-E93A-DF46-8C57-C2DE0DCDDFFF}"/>
                  </a:ext>
                </a:extLst>
              </p:cNvPr>
              <p:cNvGrpSpPr/>
              <p:nvPr/>
            </p:nvGrpSpPr>
            <p:grpSpPr>
              <a:xfrm>
                <a:off x="6890456" y="1074505"/>
                <a:ext cx="4677764" cy="1528065"/>
                <a:chOff x="8296919" y="1062148"/>
                <a:chExt cx="4032013" cy="152806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9A02F3B-2926-574F-8110-EB91BA36711C}"/>
                    </a:ext>
                  </a:extLst>
                </p:cNvPr>
                <p:cNvGrpSpPr/>
                <p:nvPr/>
              </p:nvGrpSpPr>
              <p:grpSpPr>
                <a:xfrm>
                  <a:off x="8451869" y="1148907"/>
                  <a:ext cx="1938532" cy="1441306"/>
                  <a:chOff x="9628641" y="416453"/>
                  <a:chExt cx="4537472" cy="1441306"/>
                </a:xfrm>
              </p:grpSpPr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967AE0A8-DCBE-484E-B531-1F31C6B088D9}"/>
                      </a:ext>
                    </a:extLst>
                  </p:cNvPr>
                  <p:cNvCxnSpPr/>
                  <p:nvPr/>
                </p:nvCxnSpPr>
                <p:spPr>
                  <a:xfrm>
                    <a:off x="9973348" y="1418409"/>
                    <a:ext cx="311879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6144AEF5-88CD-4447-857D-F5896E08C767}"/>
                      </a:ext>
                    </a:extLst>
                  </p:cNvPr>
                  <p:cNvCxnSpPr/>
                  <p:nvPr/>
                </p:nvCxnSpPr>
                <p:spPr>
                  <a:xfrm>
                    <a:off x="11120235" y="494423"/>
                    <a:ext cx="473495" cy="30390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327B1716-206F-634C-968A-10196385159F}"/>
                      </a:ext>
                    </a:extLst>
                  </p:cNvPr>
                  <p:cNvCxnSpPr/>
                  <p:nvPr/>
                </p:nvCxnSpPr>
                <p:spPr>
                  <a:xfrm>
                    <a:off x="12541807" y="1353496"/>
                    <a:ext cx="550417" cy="27698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327B34D-987D-E844-A83B-F441B065ADA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8641" y="1214704"/>
                    <a:ext cx="344708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1088DEC4-C00A-E447-891E-1E009F2CDFE2}"/>
                      </a:ext>
                    </a:extLst>
                  </p:cNvPr>
                  <p:cNvSpPr/>
                  <p:nvPr/>
                </p:nvSpPr>
                <p:spPr>
                  <a:xfrm>
                    <a:off x="11624521" y="416453"/>
                    <a:ext cx="909536" cy="191944"/>
                  </a:xfrm>
                  <a:custGeom>
                    <a:avLst/>
                    <a:gdLst>
                      <a:gd name="connsiteX0" fmla="*/ 0 w 336550"/>
                      <a:gd name="connsiteY0" fmla="*/ 330897 h 330897"/>
                      <a:gd name="connsiteX1" fmla="*/ 127000 w 336550"/>
                      <a:gd name="connsiteY1" fmla="*/ 697 h 330897"/>
                      <a:gd name="connsiteX2" fmla="*/ 336550 w 336550"/>
                      <a:gd name="connsiteY2" fmla="*/ 261047 h 33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6550" h="330897">
                        <a:moveTo>
                          <a:pt x="0" y="330897"/>
                        </a:moveTo>
                        <a:cubicBezTo>
                          <a:pt x="35454" y="171618"/>
                          <a:pt x="70908" y="12339"/>
                          <a:pt x="127000" y="697"/>
                        </a:cubicBezTo>
                        <a:cubicBezTo>
                          <a:pt x="183092" y="-10945"/>
                          <a:pt x="259821" y="125051"/>
                          <a:pt x="336550" y="26104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635813A2-E4F4-B64F-975D-DA5630F475B9}"/>
                      </a:ext>
                    </a:extLst>
                  </p:cNvPr>
                  <p:cNvCxnSpPr/>
                  <p:nvPr/>
                </p:nvCxnSpPr>
                <p:spPr>
                  <a:xfrm>
                    <a:off x="9973348" y="1607236"/>
                    <a:ext cx="0" cy="2505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8EA432AD-AA47-A644-9AC2-92C021A8A420}"/>
                      </a:ext>
                    </a:extLst>
                  </p:cNvPr>
                  <p:cNvCxnSpPr/>
                  <p:nvPr/>
                </p:nvCxnSpPr>
                <p:spPr>
                  <a:xfrm>
                    <a:off x="10285227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95FF5D54-ADD5-C543-BE43-D9B139F13F8B}"/>
                      </a:ext>
                    </a:extLst>
                  </p:cNvPr>
                  <p:cNvSpPr/>
                  <p:nvPr/>
                </p:nvSpPr>
                <p:spPr>
                  <a:xfrm>
                    <a:off x="10285227" y="886484"/>
                    <a:ext cx="766293" cy="306508"/>
                  </a:xfrm>
                  <a:custGeom>
                    <a:avLst/>
                    <a:gdLst>
                      <a:gd name="connsiteX0" fmla="*/ 0 w 850605"/>
                      <a:gd name="connsiteY0" fmla="*/ 499730 h 838007"/>
                      <a:gd name="connsiteX1" fmla="*/ 382772 w 850605"/>
                      <a:gd name="connsiteY1" fmla="*/ 818707 h 838007"/>
                      <a:gd name="connsiteX2" fmla="*/ 850605 w 850605"/>
                      <a:gd name="connsiteY2" fmla="*/ 0 h 838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0605" h="838007">
                        <a:moveTo>
                          <a:pt x="0" y="499730"/>
                        </a:moveTo>
                        <a:cubicBezTo>
                          <a:pt x="120502" y="700862"/>
                          <a:pt x="241005" y="901995"/>
                          <a:pt x="382772" y="818707"/>
                        </a:cubicBezTo>
                        <a:cubicBezTo>
                          <a:pt x="524539" y="735419"/>
                          <a:pt x="687572" y="367709"/>
                          <a:pt x="8506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CC4D8AF-81AA-1440-9CE8-EF9B5AA0CDD8}"/>
                      </a:ext>
                    </a:extLst>
                  </p:cNvPr>
                  <p:cNvCxnSpPr/>
                  <p:nvPr/>
                </p:nvCxnSpPr>
                <p:spPr>
                  <a:xfrm>
                    <a:off x="11150009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AE59D677-AB3F-A343-91AC-66A4153A6B3F}"/>
                      </a:ext>
                    </a:extLst>
                  </p:cNvPr>
                  <p:cNvCxnSpPr/>
                  <p:nvPr/>
                </p:nvCxnSpPr>
                <p:spPr>
                  <a:xfrm>
                    <a:off x="11593729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CD0FFDBA-15E0-8B47-A5D1-99A4B392E699}"/>
                      </a:ext>
                    </a:extLst>
                  </p:cNvPr>
                  <p:cNvCxnSpPr/>
                  <p:nvPr/>
                </p:nvCxnSpPr>
                <p:spPr>
                  <a:xfrm>
                    <a:off x="12534058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F5023847-D599-554C-96C2-1336BADA94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4021" y="1192992"/>
                    <a:ext cx="311878" cy="18942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22535187-5CCB-9541-86E4-542507554ED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3099315" y="937118"/>
                    <a:ext cx="344708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7B2AC1EA-348A-C041-B65C-BCC2225141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838196" y="664322"/>
                    <a:ext cx="327917" cy="35611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2C44D637-442F-9947-BA56-A52F8231A9FF}"/>
                      </a:ext>
                    </a:extLst>
                  </p:cNvPr>
                  <p:cNvCxnSpPr/>
                  <p:nvPr/>
                </p:nvCxnSpPr>
                <p:spPr>
                  <a:xfrm>
                    <a:off x="13099315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9681C7C8-D484-8146-805B-692D91CE4B4E}"/>
                      </a:ext>
                    </a:extLst>
                  </p:cNvPr>
                  <p:cNvCxnSpPr/>
                  <p:nvPr/>
                </p:nvCxnSpPr>
                <p:spPr>
                  <a:xfrm>
                    <a:off x="13756411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A164B69-B060-C24C-8E41-9B91A3A4A90E}"/>
                      </a:ext>
                    </a:extLst>
                  </p:cNvPr>
                  <p:cNvCxnSpPr/>
                  <p:nvPr/>
                </p:nvCxnSpPr>
                <p:spPr>
                  <a:xfrm>
                    <a:off x="14166110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591745C5-57A5-8847-AFA3-D0060C4392D9}"/>
                      </a:ext>
                    </a:extLst>
                  </p:cNvPr>
                  <p:cNvCxnSpPr/>
                  <p:nvPr/>
                </p:nvCxnSpPr>
                <p:spPr>
                  <a:xfrm>
                    <a:off x="13444022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B5EB0A0-80F6-E74F-B3CF-9E060156B702}"/>
                    </a:ext>
                  </a:extLst>
                </p:cNvPr>
                <p:cNvGrpSpPr/>
                <p:nvPr/>
              </p:nvGrpSpPr>
              <p:grpSpPr>
                <a:xfrm flipH="1">
                  <a:off x="8296919" y="1062148"/>
                  <a:ext cx="4032013" cy="1528065"/>
                  <a:chOff x="9628641" y="329694"/>
                  <a:chExt cx="9437628" cy="1528065"/>
                </a:xfrm>
              </p:grpSpPr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AD1C934-2F48-E441-87F7-BDDB82043062}"/>
                      </a:ext>
                    </a:extLst>
                  </p:cNvPr>
                  <p:cNvCxnSpPr/>
                  <p:nvPr/>
                </p:nvCxnSpPr>
                <p:spPr>
                  <a:xfrm>
                    <a:off x="9973348" y="1418409"/>
                    <a:ext cx="311879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CABC20AC-3D9D-9A46-AD75-0E23E7D4B044}"/>
                      </a:ext>
                    </a:extLst>
                  </p:cNvPr>
                  <p:cNvCxnSpPr/>
                  <p:nvPr/>
                </p:nvCxnSpPr>
                <p:spPr>
                  <a:xfrm>
                    <a:off x="11120234" y="329694"/>
                    <a:ext cx="473495" cy="30390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8D1FA324-994F-D34A-B49A-E1F627E7AAA2}"/>
                      </a:ext>
                    </a:extLst>
                  </p:cNvPr>
                  <p:cNvCxnSpPr/>
                  <p:nvPr/>
                </p:nvCxnSpPr>
                <p:spPr>
                  <a:xfrm>
                    <a:off x="12541807" y="1353496"/>
                    <a:ext cx="550417" cy="27698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CB3FDC0A-5251-4F4D-BC44-C12CD3DB0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28641" y="1732497"/>
                    <a:ext cx="943762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522B38A9-224E-714A-BC86-63BDF319BA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8641" y="1214705"/>
                    <a:ext cx="344708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C06C3528-DFAB-9B41-B287-7AF03972AD4D}"/>
                      </a:ext>
                    </a:extLst>
                  </p:cNvPr>
                  <p:cNvSpPr/>
                  <p:nvPr/>
                </p:nvSpPr>
                <p:spPr>
                  <a:xfrm>
                    <a:off x="11593727" y="606220"/>
                    <a:ext cx="940329" cy="330897"/>
                  </a:xfrm>
                  <a:custGeom>
                    <a:avLst/>
                    <a:gdLst>
                      <a:gd name="connsiteX0" fmla="*/ 0 w 336550"/>
                      <a:gd name="connsiteY0" fmla="*/ 330897 h 330897"/>
                      <a:gd name="connsiteX1" fmla="*/ 127000 w 336550"/>
                      <a:gd name="connsiteY1" fmla="*/ 697 h 330897"/>
                      <a:gd name="connsiteX2" fmla="*/ 336550 w 336550"/>
                      <a:gd name="connsiteY2" fmla="*/ 261047 h 33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6550" h="330897">
                        <a:moveTo>
                          <a:pt x="0" y="330897"/>
                        </a:moveTo>
                        <a:cubicBezTo>
                          <a:pt x="35454" y="171618"/>
                          <a:pt x="70908" y="12339"/>
                          <a:pt x="127000" y="697"/>
                        </a:cubicBezTo>
                        <a:cubicBezTo>
                          <a:pt x="183092" y="-10945"/>
                          <a:pt x="259821" y="125051"/>
                          <a:pt x="336550" y="261047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22E9DA83-5429-544D-86B4-CE31541CED20}"/>
                      </a:ext>
                    </a:extLst>
                  </p:cNvPr>
                  <p:cNvCxnSpPr/>
                  <p:nvPr/>
                </p:nvCxnSpPr>
                <p:spPr>
                  <a:xfrm>
                    <a:off x="9973348" y="1607236"/>
                    <a:ext cx="0" cy="25052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B04B28FD-FA8B-8943-89EB-F1F8BD61D55C}"/>
                      </a:ext>
                    </a:extLst>
                  </p:cNvPr>
                  <p:cNvCxnSpPr/>
                  <p:nvPr/>
                </p:nvCxnSpPr>
                <p:spPr>
                  <a:xfrm>
                    <a:off x="10285227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Freeform 20">
                    <a:extLst>
                      <a:ext uri="{FF2B5EF4-FFF2-40B4-BE49-F238E27FC236}">
                        <a16:creationId xmlns:a16="http://schemas.microsoft.com/office/drawing/2014/main" id="{762BDB15-9B39-0F4C-B5DF-8D5E14668397}"/>
                      </a:ext>
                    </a:extLst>
                  </p:cNvPr>
                  <p:cNvSpPr/>
                  <p:nvPr/>
                </p:nvSpPr>
                <p:spPr>
                  <a:xfrm>
                    <a:off x="10285227" y="882507"/>
                    <a:ext cx="835008" cy="310486"/>
                  </a:xfrm>
                  <a:custGeom>
                    <a:avLst/>
                    <a:gdLst>
                      <a:gd name="connsiteX0" fmla="*/ 0 w 850605"/>
                      <a:gd name="connsiteY0" fmla="*/ 499730 h 838007"/>
                      <a:gd name="connsiteX1" fmla="*/ 382772 w 850605"/>
                      <a:gd name="connsiteY1" fmla="*/ 818707 h 838007"/>
                      <a:gd name="connsiteX2" fmla="*/ 850605 w 850605"/>
                      <a:gd name="connsiteY2" fmla="*/ 0 h 838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0605" h="838007">
                        <a:moveTo>
                          <a:pt x="0" y="499730"/>
                        </a:moveTo>
                        <a:cubicBezTo>
                          <a:pt x="120502" y="700862"/>
                          <a:pt x="241005" y="901995"/>
                          <a:pt x="382772" y="818707"/>
                        </a:cubicBezTo>
                        <a:cubicBezTo>
                          <a:pt x="524539" y="735419"/>
                          <a:pt x="687572" y="367709"/>
                          <a:pt x="8506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0A60A6E4-8F7A-6E4D-8298-A0BEB5685A4B}"/>
                      </a:ext>
                    </a:extLst>
                  </p:cNvPr>
                  <p:cNvCxnSpPr/>
                  <p:nvPr/>
                </p:nvCxnSpPr>
                <p:spPr>
                  <a:xfrm>
                    <a:off x="11150009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A5E5CB42-7975-6A40-9824-301194C8B65E}"/>
                      </a:ext>
                    </a:extLst>
                  </p:cNvPr>
                  <p:cNvCxnSpPr/>
                  <p:nvPr/>
                </p:nvCxnSpPr>
                <p:spPr>
                  <a:xfrm>
                    <a:off x="11593729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07F571C-B598-7940-95C7-6AA4DD4AFA77}"/>
                      </a:ext>
                    </a:extLst>
                  </p:cNvPr>
                  <p:cNvCxnSpPr/>
                  <p:nvPr/>
                </p:nvCxnSpPr>
                <p:spPr>
                  <a:xfrm>
                    <a:off x="12534058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8C0772B5-4886-6840-9380-D9B90D1ADC9E}"/>
                      </a:ext>
                    </a:extLst>
                  </p:cNvPr>
                  <p:cNvCxnSpPr/>
                  <p:nvPr/>
                </p:nvCxnSpPr>
                <p:spPr>
                  <a:xfrm>
                    <a:off x="13444023" y="798325"/>
                    <a:ext cx="311878" cy="306508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F09B4EA-2B6E-2F46-83DB-5D89638511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099315" y="1214704"/>
                    <a:ext cx="336955" cy="21241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899DC9E-D9DA-7845-9DBB-AD591694F4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788731" y="1118718"/>
                    <a:ext cx="311878" cy="15081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59B060B2-3A83-9346-BA03-F5DEEC474A97}"/>
                      </a:ext>
                    </a:extLst>
                  </p:cNvPr>
                  <p:cNvCxnSpPr/>
                  <p:nvPr/>
                </p:nvCxnSpPr>
                <p:spPr>
                  <a:xfrm>
                    <a:off x="13099315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597DE6C4-C99C-E44E-B6B5-60561BB78988}"/>
                      </a:ext>
                    </a:extLst>
                  </p:cNvPr>
                  <p:cNvCxnSpPr/>
                  <p:nvPr/>
                </p:nvCxnSpPr>
                <p:spPr>
                  <a:xfrm>
                    <a:off x="13756411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623A4E38-55AB-EE44-A7F5-03A07E84C5BE}"/>
                      </a:ext>
                    </a:extLst>
                  </p:cNvPr>
                  <p:cNvCxnSpPr/>
                  <p:nvPr/>
                </p:nvCxnSpPr>
                <p:spPr>
                  <a:xfrm>
                    <a:off x="14166110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85AF748-7A4D-5241-8375-FDF708ACE957}"/>
                      </a:ext>
                    </a:extLst>
                  </p:cNvPr>
                  <p:cNvCxnSpPr/>
                  <p:nvPr/>
                </p:nvCxnSpPr>
                <p:spPr>
                  <a:xfrm>
                    <a:off x="13444022" y="1609053"/>
                    <a:ext cx="0" cy="246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45AAC81-9F05-EC4C-A2E9-4F931B9ADBCA}"/>
                  </a:ext>
                </a:extLst>
              </p:cNvPr>
              <p:cNvGrpSpPr/>
              <p:nvPr/>
            </p:nvGrpSpPr>
            <p:grpSpPr>
              <a:xfrm>
                <a:off x="8863512" y="2269745"/>
                <a:ext cx="899042" cy="400916"/>
                <a:chOff x="8041758" y="3180484"/>
                <a:chExt cx="1594884" cy="378566"/>
              </a:xfrm>
            </p:grpSpPr>
            <p:sp>
              <p:nvSpPr>
                <p:cNvPr id="8" name="Double Bracket 7">
                  <a:extLst>
                    <a:ext uri="{FF2B5EF4-FFF2-40B4-BE49-F238E27FC236}">
                      <a16:creationId xmlns:a16="http://schemas.microsoft.com/office/drawing/2014/main" id="{E7A5E0EC-78E5-EB49-B00C-FEAC715227DE}"/>
                    </a:ext>
                  </a:extLst>
                </p:cNvPr>
                <p:cNvSpPr/>
                <p:nvPr/>
              </p:nvSpPr>
              <p:spPr>
                <a:xfrm>
                  <a:off x="8041758" y="3180484"/>
                  <a:ext cx="1594884" cy="378566"/>
                </a:xfrm>
                <a:prstGeom prst="bracketPair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7B4F6F8C-6B1A-EA4F-B817-A48AAC92A7CD}"/>
                    </a:ext>
                  </a:extLst>
                </p:cNvPr>
                <p:cNvCxnSpPr>
                  <a:stCxn id="8" idx="1"/>
                  <a:endCxn id="8" idx="3"/>
                </p:cNvCxnSpPr>
                <p:nvPr/>
              </p:nvCxnSpPr>
              <p:spPr>
                <a:xfrm>
                  <a:off x="8041758" y="3369767"/>
                  <a:ext cx="1594884" cy="0"/>
                </a:xfrm>
                <a:prstGeom prst="line">
                  <a:avLst/>
                </a:prstGeom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3AC979-7A9D-5F41-BDAB-F8B5415CAC64}"/>
                </a:ext>
              </a:extLst>
            </p:cNvPr>
            <p:cNvSpPr txBox="1"/>
            <p:nvPr/>
          </p:nvSpPr>
          <p:spPr>
            <a:xfrm>
              <a:off x="950608" y="4960944"/>
              <a:ext cx="4358023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cs typeface="Arial" panose="020B0604020202020204" pitchFamily="34" charset="0"/>
                </a:rPr>
                <a:t>Many boundaries within interval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A11E95-9444-5546-AF49-F8D544C3E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228" y="4469568"/>
              <a:ext cx="0" cy="2951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1E68620-68D5-E443-AA04-E319AB5B88A4}"/>
                  </a:ext>
                </a:extLst>
              </p:cNvPr>
              <p:cNvSpPr txBox="1"/>
              <p:nvPr/>
            </p:nvSpPr>
            <p:spPr>
              <a:xfrm>
                <a:off x="159561" y="988743"/>
                <a:ext cx="72299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PWL functions and plot their sum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1E68620-68D5-E443-AA04-E319AB5B8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61" y="988743"/>
                <a:ext cx="7229928" cy="461665"/>
              </a:xfrm>
              <a:prstGeom prst="rect">
                <a:avLst/>
              </a:prstGeom>
              <a:blipFill>
                <a:blip r:embed="rId2"/>
                <a:stretch>
                  <a:fillRect l="-1404" t="-124324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CA727AD0-3FD6-0F4E-BA56-D960F75B6C78}"/>
              </a:ext>
            </a:extLst>
          </p:cNvPr>
          <p:cNvGrpSpPr/>
          <p:nvPr/>
        </p:nvGrpSpPr>
        <p:grpSpPr>
          <a:xfrm>
            <a:off x="6579120" y="2269575"/>
            <a:ext cx="5056048" cy="3122025"/>
            <a:chOff x="6579120" y="2269575"/>
            <a:chExt cx="5056048" cy="31220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EA7BBC-CF05-9A45-8CBC-A8D842F9FD40}"/>
                </a:ext>
              </a:extLst>
            </p:cNvPr>
            <p:cNvSpPr txBox="1"/>
            <p:nvPr/>
          </p:nvSpPr>
          <p:spPr>
            <a:xfrm>
              <a:off x="7673939" y="2269575"/>
              <a:ext cx="286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cs typeface="Arial" panose="020B0604020202020204" pitchFamily="34" charset="0"/>
                </a:rPr>
                <a:t>Disperse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009D6B-2C47-504E-8C3D-994D18B9B6A1}"/>
                </a:ext>
              </a:extLst>
            </p:cNvPr>
            <p:cNvSpPr txBox="1"/>
            <p:nvPr/>
          </p:nvSpPr>
          <p:spPr>
            <a:xfrm>
              <a:off x="7036214" y="4929935"/>
              <a:ext cx="4159427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cs typeface="Arial" panose="020B0604020202020204" pitchFamily="34" charset="0"/>
                </a:rPr>
                <a:t>Few boundaries within interval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4ABF15-B3F1-1349-A4AF-2B01AEB109C5}"/>
                </a:ext>
              </a:extLst>
            </p:cNvPr>
            <p:cNvCxnSpPr/>
            <p:nvPr/>
          </p:nvCxnSpPr>
          <p:spPr>
            <a:xfrm>
              <a:off x="6579120" y="2919755"/>
              <a:ext cx="0" cy="13900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A52B0AF-038B-8443-9E89-09318FB6BF50}"/>
                </a:ext>
              </a:extLst>
            </p:cNvPr>
            <p:cNvCxnSpPr/>
            <p:nvPr/>
          </p:nvCxnSpPr>
          <p:spPr>
            <a:xfrm>
              <a:off x="7142769" y="4061625"/>
              <a:ext cx="334167" cy="2425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3DEE7E-DD53-EC4D-8D67-A30F9914836E}"/>
                </a:ext>
              </a:extLst>
            </p:cNvPr>
            <p:cNvCxnSpPr/>
            <p:nvPr/>
          </p:nvCxnSpPr>
          <p:spPr>
            <a:xfrm>
              <a:off x="8371617" y="3796163"/>
              <a:ext cx="507333" cy="240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6F79B4-8A57-7A48-B681-74AE607C8AE0}"/>
                </a:ext>
              </a:extLst>
            </p:cNvPr>
            <p:cNvCxnSpPr/>
            <p:nvPr/>
          </p:nvCxnSpPr>
          <p:spPr>
            <a:xfrm>
              <a:off x="9894781" y="4084988"/>
              <a:ext cx="589753" cy="2191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BF5DFCD-9824-7646-8A06-70BF0A9AC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9120" y="4310140"/>
              <a:ext cx="50560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26F88C6-5D26-2048-AA85-164400BF694A}"/>
                </a:ext>
              </a:extLst>
            </p:cNvPr>
            <p:cNvCxnSpPr/>
            <p:nvPr/>
          </p:nvCxnSpPr>
          <p:spPr>
            <a:xfrm flipH="1">
              <a:off x="6773428" y="3905979"/>
              <a:ext cx="369341" cy="2425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22236A7-54C9-6C4A-8EE3-8AAAAAA281E0}"/>
                </a:ext>
              </a:extLst>
            </p:cNvPr>
            <p:cNvSpPr/>
            <p:nvPr/>
          </p:nvSpPr>
          <p:spPr>
            <a:xfrm>
              <a:off x="8878951" y="3314717"/>
              <a:ext cx="1007530" cy="261813"/>
            </a:xfrm>
            <a:custGeom>
              <a:avLst/>
              <a:gdLst>
                <a:gd name="connsiteX0" fmla="*/ 0 w 336550"/>
                <a:gd name="connsiteY0" fmla="*/ 330897 h 330897"/>
                <a:gd name="connsiteX1" fmla="*/ 127000 w 336550"/>
                <a:gd name="connsiteY1" fmla="*/ 697 h 330897"/>
                <a:gd name="connsiteX2" fmla="*/ 336550 w 336550"/>
                <a:gd name="connsiteY2" fmla="*/ 261047 h 33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550" h="330897">
                  <a:moveTo>
                    <a:pt x="0" y="330897"/>
                  </a:moveTo>
                  <a:cubicBezTo>
                    <a:pt x="35454" y="171618"/>
                    <a:pt x="70908" y="12339"/>
                    <a:pt x="127000" y="697"/>
                  </a:cubicBezTo>
                  <a:cubicBezTo>
                    <a:pt x="183092" y="-10945"/>
                    <a:pt x="259821" y="125051"/>
                    <a:pt x="336550" y="26104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99DD89A-F38A-114C-BB36-D35681CC5D6E}"/>
                </a:ext>
              </a:extLst>
            </p:cNvPr>
            <p:cNvCxnSpPr/>
            <p:nvPr/>
          </p:nvCxnSpPr>
          <p:spPr>
            <a:xfrm>
              <a:off x="7142769" y="4211030"/>
              <a:ext cx="0" cy="198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23D2837-4024-F54E-AC63-95899865DF7C}"/>
                </a:ext>
              </a:extLst>
            </p:cNvPr>
            <p:cNvCxnSpPr/>
            <p:nvPr/>
          </p:nvCxnSpPr>
          <p:spPr>
            <a:xfrm>
              <a:off x="7476937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E6D9631-7DAB-F741-AFE8-3C10C3DBFE52}"/>
                </a:ext>
              </a:extLst>
            </p:cNvPr>
            <p:cNvSpPr/>
            <p:nvPr/>
          </p:nvSpPr>
          <p:spPr>
            <a:xfrm>
              <a:off x="7476937" y="3541297"/>
              <a:ext cx="911393" cy="584314"/>
            </a:xfrm>
            <a:custGeom>
              <a:avLst/>
              <a:gdLst>
                <a:gd name="connsiteX0" fmla="*/ 0 w 850605"/>
                <a:gd name="connsiteY0" fmla="*/ 499730 h 838007"/>
                <a:gd name="connsiteX1" fmla="*/ 382772 w 850605"/>
                <a:gd name="connsiteY1" fmla="*/ 818707 h 838007"/>
                <a:gd name="connsiteX2" fmla="*/ 850605 w 850605"/>
                <a:gd name="connsiteY2" fmla="*/ 0 h 8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605" h="838007">
                  <a:moveTo>
                    <a:pt x="0" y="499730"/>
                  </a:moveTo>
                  <a:cubicBezTo>
                    <a:pt x="120502" y="700862"/>
                    <a:pt x="241005" y="901995"/>
                    <a:pt x="382772" y="818707"/>
                  </a:cubicBezTo>
                  <a:cubicBezTo>
                    <a:pt x="524539" y="735419"/>
                    <a:pt x="687572" y="367709"/>
                    <a:pt x="850605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C362005-47F5-124F-B326-F4983CF7BC42}"/>
                </a:ext>
              </a:extLst>
            </p:cNvPr>
            <p:cNvCxnSpPr/>
            <p:nvPr/>
          </p:nvCxnSpPr>
          <p:spPr>
            <a:xfrm>
              <a:off x="8403520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5C0ED0-FFCB-344C-AD37-C6ADDB50B9EE}"/>
                </a:ext>
              </a:extLst>
            </p:cNvPr>
            <p:cNvCxnSpPr/>
            <p:nvPr/>
          </p:nvCxnSpPr>
          <p:spPr>
            <a:xfrm>
              <a:off x="8878951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0A44B7D-2363-B54E-9656-D8E9D7B8D710}"/>
                </a:ext>
              </a:extLst>
            </p:cNvPr>
            <p:cNvCxnSpPr/>
            <p:nvPr/>
          </p:nvCxnSpPr>
          <p:spPr>
            <a:xfrm>
              <a:off x="9886480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86D5454-7633-394F-97CD-4B59A3C4C7C6}"/>
                </a:ext>
              </a:extLst>
            </p:cNvPr>
            <p:cNvCxnSpPr/>
            <p:nvPr/>
          </p:nvCxnSpPr>
          <p:spPr>
            <a:xfrm>
              <a:off x="10861475" y="4062001"/>
              <a:ext cx="334167" cy="2425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F6748A-EA67-2D4D-9CB7-FF2F9F5F1345}"/>
                </a:ext>
              </a:extLst>
            </p:cNvPr>
            <p:cNvCxnSpPr/>
            <p:nvPr/>
          </p:nvCxnSpPr>
          <p:spPr>
            <a:xfrm flipH="1">
              <a:off x="10492134" y="3796163"/>
              <a:ext cx="369341" cy="2425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300E58A-A296-5C46-B5F7-075B45E99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5641" y="3464975"/>
              <a:ext cx="439525" cy="4410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858501-315A-9545-A106-B9F337AB7D61}"/>
                </a:ext>
              </a:extLst>
            </p:cNvPr>
            <p:cNvCxnSpPr/>
            <p:nvPr/>
          </p:nvCxnSpPr>
          <p:spPr>
            <a:xfrm>
              <a:off x="10492134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38C903-A19D-CB4D-BEC8-B6DDEE5153AC}"/>
                </a:ext>
              </a:extLst>
            </p:cNvPr>
            <p:cNvCxnSpPr/>
            <p:nvPr/>
          </p:nvCxnSpPr>
          <p:spPr>
            <a:xfrm>
              <a:off x="11196189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8779B-64EC-C043-AD9C-E7002C64685E}"/>
                </a:ext>
              </a:extLst>
            </p:cNvPr>
            <p:cNvCxnSpPr/>
            <p:nvPr/>
          </p:nvCxnSpPr>
          <p:spPr>
            <a:xfrm>
              <a:off x="11635167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DC709F3-BB94-024E-9E17-1F117C55D8EC}"/>
                </a:ext>
              </a:extLst>
            </p:cNvPr>
            <p:cNvCxnSpPr/>
            <p:nvPr/>
          </p:nvCxnSpPr>
          <p:spPr>
            <a:xfrm>
              <a:off x="10861475" y="4212468"/>
              <a:ext cx="0" cy="1953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Double Bracket 75">
              <a:extLst>
                <a:ext uri="{FF2B5EF4-FFF2-40B4-BE49-F238E27FC236}">
                  <a16:creationId xmlns:a16="http://schemas.microsoft.com/office/drawing/2014/main" id="{751D0BFE-DAF7-4843-8B96-C883E2D4C4E5}"/>
                </a:ext>
              </a:extLst>
            </p:cNvPr>
            <p:cNvSpPr/>
            <p:nvPr/>
          </p:nvSpPr>
          <p:spPr>
            <a:xfrm>
              <a:off x="8711732" y="4145913"/>
              <a:ext cx="971746" cy="317214"/>
            </a:xfrm>
            <a:prstGeom prst="bracketPair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65A8116-15F0-FE46-A317-06BE490A1CD0}"/>
                </a:ext>
              </a:extLst>
            </p:cNvPr>
            <p:cNvCxnSpPr>
              <a:stCxn id="76" idx="1"/>
              <a:endCxn id="76" idx="3"/>
            </p:cNvCxnSpPr>
            <p:nvPr/>
          </p:nvCxnSpPr>
          <p:spPr>
            <a:xfrm>
              <a:off x="8711732" y="4304519"/>
              <a:ext cx="971746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269AAF7-B4AF-BF43-A7B2-2986498C5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7605" y="4469568"/>
              <a:ext cx="0" cy="2951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52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6A9B-2562-1D4F-9530-351490C9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Property of Dispersed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703A6D-0929-FB43-9B5D-DC250BAD990B}"/>
                  </a:ext>
                </a:extLst>
              </p:cNvPr>
              <p:cNvSpPr txBox="1"/>
              <p:nvPr/>
            </p:nvSpPr>
            <p:spPr>
              <a:xfrm>
                <a:off x="450271" y="931552"/>
                <a:ext cx="11291453" cy="837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089025" indent="-1089025"/>
                <a:r>
                  <a:rPr lang="en-US" sz="2400" b="1" dirty="0"/>
                  <a:t>Lemma: </a:t>
                </a: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400" dirty="0"/>
                  <a:t> be piecewise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-Lipschitz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-dispersed at a maximizer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. Then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satisfies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𝑇𝐿𝑤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703A6D-0929-FB43-9B5D-DC250BAD9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71" y="931552"/>
                <a:ext cx="11291453" cy="837345"/>
              </a:xfrm>
              <a:prstGeom prst="rect">
                <a:avLst/>
              </a:prstGeom>
              <a:blipFill>
                <a:blip r:embed="rId2"/>
                <a:stretch>
                  <a:fillRect l="-785" t="-25000" b="-1029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993D4D-43E8-3A45-9FC9-50D31EE01876}"/>
                  </a:ext>
                </a:extLst>
              </p:cNvPr>
              <p:cNvSpPr txBox="1"/>
              <p:nvPr/>
            </p:nvSpPr>
            <p:spPr>
              <a:xfrm>
                <a:off x="2189316" y="4937105"/>
                <a:ext cx="19136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At most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fn’s</a:t>
                </a:r>
                <a:endParaRPr lang="en-US" sz="2400" dirty="0" err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993D4D-43E8-3A45-9FC9-50D31EE01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316" y="4937105"/>
                <a:ext cx="1913665" cy="461665"/>
              </a:xfrm>
              <a:prstGeom prst="rect">
                <a:avLst/>
              </a:prstGeom>
              <a:blipFill>
                <a:blip r:embed="rId3"/>
                <a:stretch>
                  <a:fillRect l="-4605" t="-8108" r="-328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32AA12-52B7-1B42-ACC2-78291CF12A64}"/>
                  </a:ext>
                </a:extLst>
              </p:cNvPr>
              <p:cNvSpPr txBox="1"/>
              <p:nvPr/>
            </p:nvSpPr>
            <p:spPr>
              <a:xfrm>
                <a:off x="8089016" y="4937105"/>
                <a:ext cx="19136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/>
                  <a:t>At most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fn’s</a:t>
                </a:r>
                <a:endParaRPr lang="en-US" sz="24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32AA12-52B7-1B42-ACC2-78291CF12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016" y="4937105"/>
                <a:ext cx="1913665" cy="461665"/>
              </a:xfrm>
              <a:prstGeom prst="rect">
                <a:avLst/>
              </a:prstGeom>
              <a:blipFill>
                <a:blip r:embed="rId4"/>
                <a:stretch>
                  <a:fillRect l="-4605" t="-8108" r="-328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75F97-A9CB-324D-BF8F-D5FEF5CFB60D}"/>
              </a:ext>
            </a:extLst>
          </p:cNvPr>
          <p:cNvGrpSpPr/>
          <p:nvPr/>
        </p:nvGrpSpPr>
        <p:grpSpPr>
          <a:xfrm>
            <a:off x="4668983" y="2745890"/>
            <a:ext cx="2854036" cy="4002356"/>
            <a:chOff x="4668983" y="2745890"/>
            <a:chExt cx="2854036" cy="40023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BFC36F-99F0-E64D-B132-B69257EE82A6}"/>
                </a:ext>
              </a:extLst>
            </p:cNvPr>
            <p:cNvGrpSpPr/>
            <p:nvPr/>
          </p:nvGrpSpPr>
          <p:grpSpPr>
            <a:xfrm>
              <a:off x="4668983" y="2745890"/>
              <a:ext cx="2854036" cy="2079973"/>
              <a:chOff x="4668983" y="2745890"/>
              <a:chExt cx="2854036" cy="20799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FF455761-95CD-5E48-A602-48F3CDDB7A6B}"/>
                      </a:ext>
                    </a:extLst>
                  </p:cNvPr>
                  <p:cNvSpPr txBox="1"/>
                  <p:nvPr/>
                </p:nvSpPr>
                <p:spPr>
                  <a:xfrm>
                    <a:off x="5386058" y="2745890"/>
                    <a:ext cx="14198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FF455761-95CD-5E48-A602-48F3CDDB7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6058" y="2745890"/>
                    <a:ext cx="1419876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2A2C118-BD9A-5B46-90E9-4A91DCF2C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221163"/>
                <a:ext cx="0" cy="6625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2B96ECA7-4187-7E42-B7D7-DF98FA2C2B7D}"/>
                      </a:ext>
                    </a:extLst>
                  </p:cNvPr>
                  <p:cNvSpPr/>
                  <p:nvPr/>
                </p:nvSpPr>
                <p:spPr>
                  <a:xfrm>
                    <a:off x="4668983" y="3975019"/>
                    <a:ext cx="2854036" cy="850844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tx1"/>
                        </a:solidFill>
                      </a:rPr>
                      <a:t>Is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-Lipschitz on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?</a:t>
                    </a:r>
                  </a:p>
                </p:txBody>
              </p:sp>
            </mc:Choice>
            <mc:Fallback xmlns=""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2B96ECA7-4187-7E42-B7D7-DF98FA2C2B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8983" y="3975019"/>
                    <a:ext cx="2854036" cy="850844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 t="-1449" b="-11594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4D68C1-176F-F749-92E0-2327D1F6C7FE}"/>
                </a:ext>
              </a:extLst>
            </p:cNvPr>
            <p:cNvGrpSpPr/>
            <p:nvPr/>
          </p:nvGrpSpPr>
          <p:grpSpPr>
            <a:xfrm>
              <a:off x="5190428" y="4937105"/>
              <a:ext cx="1811141" cy="1811141"/>
              <a:chOff x="5190428" y="4937105"/>
              <a:chExt cx="1811141" cy="181114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B2DE7E9-93B1-0E4B-92BB-16017B6D7A86}"/>
                  </a:ext>
                </a:extLst>
              </p:cNvPr>
              <p:cNvSpPr/>
              <p:nvPr/>
            </p:nvSpPr>
            <p:spPr>
              <a:xfrm>
                <a:off x="5190428" y="4937105"/>
                <a:ext cx="1811141" cy="1811141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FCF439D-8F78-BC42-8F53-E37A6618456E}"/>
                  </a:ext>
                </a:extLst>
              </p:cNvPr>
              <p:cNvSpPr/>
              <p:nvPr/>
            </p:nvSpPr>
            <p:spPr>
              <a:xfrm>
                <a:off x="6095999" y="5416711"/>
                <a:ext cx="824345" cy="824345"/>
              </a:xfrm>
              <a:prstGeom prst="ellipse">
                <a:avLst/>
              </a:prstGeom>
              <a:solidFill>
                <a:srgbClr val="00B0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77786A2-30CC-5A48-8354-DDE7EAF0BB81}"/>
                  </a:ext>
                </a:extLst>
              </p:cNvPr>
              <p:cNvSpPr/>
              <p:nvPr/>
            </p:nvSpPr>
            <p:spPr>
              <a:xfrm>
                <a:off x="6435969" y="5756681"/>
                <a:ext cx="144406" cy="144406"/>
              </a:xfrm>
              <a:prstGeom prst="ellipse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AF99DFF-2B26-C44D-96F5-EF05959AB05A}"/>
                      </a:ext>
                    </a:extLst>
                  </p:cNvPr>
                  <p:cNvSpPr txBox="1"/>
                  <p:nvPr/>
                </p:nvSpPr>
                <p:spPr>
                  <a:xfrm>
                    <a:off x="6435969" y="5756681"/>
                    <a:ext cx="55528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 err="1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AF99DFF-2B26-C44D-96F5-EF05959AB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5969" y="5756681"/>
                    <a:ext cx="555280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AA5C27-386A-3E4D-A9BB-D23F5E0E906E}"/>
              </a:ext>
            </a:extLst>
          </p:cNvPr>
          <p:cNvGrpSpPr/>
          <p:nvPr/>
        </p:nvGrpSpPr>
        <p:grpSpPr>
          <a:xfrm>
            <a:off x="7689273" y="3948561"/>
            <a:ext cx="4109314" cy="692498"/>
            <a:chOff x="7689273" y="3948561"/>
            <a:chExt cx="4109314" cy="69249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34294C3-B1CD-4642-8F6C-F098FABE0FF3}"/>
                </a:ext>
              </a:extLst>
            </p:cNvPr>
            <p:cNvCxnSpPr>
              <a:cxnSpLocks/>
            </p:cNvCxnSpPr>
            <p:nvPr/>
          </p:nvCxnSpPr>
          <p:spPr>
            <a:xfrm>
              <a:off x="7689273" y="4410227"/>
              <a:ext cx="914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A9CE526-E03A-B247-8EC5-D20301FC37FA}"/>
                    </a:ext>
                  </a:extLst>
                </p:cNvPr>
                <p:cNvSpPr txBox="1"/>
                <p:nvPr/>
              </p:nvSpPr>
              <p:spPr>
                <a:xfrm>
                  <a:off x="8603673" y="4179394"/>
                  <a:ext cx="31949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𝐿𝑤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A9CE526-E03A-B247-8EC5-D20301FC3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3673" y="4179394"/>
                  <a:ext cx="3194914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11F9F1-7C69-1941-BE84-4EEECC5645D1}"/>
                </a:ext>
              </a:extLst>
            </p:cNvPr>
            <p:cNvSpPr txBox="1"/>
            <p:nvPr/>
          </p:nvSpPr>
          <p:spPr>
            <a:xfrm>
              <a:off x="7808836" y="3948561"/>
              <a:ext cx="594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yes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EE2314-4DE9-7F49-AAA2-39A187FC2A59}"/>
              </a:ext>
            </a:extLst>
          </p:cNvPr>
          <p:cNvGrpSpPr/>
          <p:nvPr/>
        </p:nvGrpSpPr>
        <p:grpSpPr>
          <a:xfrm>
            <a:off x="540542" y="3975019"/>
            <a:ext cx="3962187" cy="666040"/>
            <a:chOff x="540542" y="3975019"/>
            <a:chExt cx="3962187" cy="66604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D35BEE-17F0-5642-9080-203891D9F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8327" y="4410227"/>
              <a:ext cx="914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D62949-1BD6-2C49-B40C-A1ABD761656E}"/>
                    </a:ext>
                  </a:extLst>
                </p:cNvPr>
                <p:cNvSpPr txBox="1"/>
                <p:nvPr/>
              </p:nvSpPr>
              <p:spPr>
                <a:xfrm>
                  <a:off x="540542" y="4179394"/>
                  <a:ext cx="2964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≤1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D62949-1BD6-2C49-B40C-A1ABD7616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" y="4179394"/>
                  <a:ext cx="2964658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221392-F3AA-B04E-AAF1-9E9A8AC97ED7}"/>
                </a:ext>
              </a:extLst>
            </p:cNvPr>
            <p:cNvSpPr txBox="1"/>
            <p:nvPr/>
          </p:nvSpPr>
          <p:spPr>
            <a:xfrm>
              <a:off x="3848745" y="3975019"/>
              <a:ext cx="50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no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844384-28F7-CF41-8114-2B312F3AB2FE}"/>
                  </a:ext>
                </a:extLst>
              </p:cNvPr>
              <p:cNvSpPr txBox="1"/>
              <p:nvPr/>
            </p:nvSpPr>
            <p:spPr>
              <a:xfrm>
                <a:off x="2593018" y="1814599"/>
                <a:ext cx="70059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“The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-neighborhood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has high utility”. </a:t>
                </a:r>
              </a:p>
              <a:p>
                <a:pPr algn="ctr"/>
                <a:r>
                  <a:rPr lang="en-US" sz="2400" dirty="0"/>
                  <a:t>Dispersion characterizes how the utility decays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844384-28F7-CF41-8114-2B312F3AB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18" y="1814599"/>
                <a:ext cx="7005957" cy="830997"/>
              </a:xfrm>
              <a:prstGeom prst="rect">
                <a:avLst/>
              </a:prstGeom>
              <a:blipFill>
                <a:blip r:embed="rId14"/>
                <a:stretch>
                  <a:fillRect l="-906" t="-3030" r="-72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615DA8E-1127-9B44-8803-F45E98119BD7}"/>
              </a:ext>
            </a:extLst>
          </p:cNvPr>
          <p:cNvSpPr txBox="1"/>
          <p:nvPr/>
        </p:nvSpPr>
        <p:spPr>
          <a:xfrm>
            <a:off x="540542" y="2759497"/>
            <a:ext cx="96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Proof:</a:t>
            </a:r>
          </a:p>
        </p:txBody>
      </p:sp>
    </p:spTree>
    <p:extLst>
      <p:ext uri="{BB962C8B-B14F-4D97-AF65-F5344CB8AC3E}">
        <p14:creationId xmlns:p14="http://schemas.microsoft.com/office/powerpoint/2010/main" val="12024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8" grpId="0" build="p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7733</TotalTime>
  <Words>820</Words>
  <Application>Microsoft Office PowerPoint</Application>
  <PresentationFormat>Widescreen</PresentationFormat>
  <Paragraphs>206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 Dispersion for Data-Driven Algorithm Configuration, Online Learning, and Private Optimization</vt:lpstr>
      <vt:lpstr>Data-Driven Algorithm Configuration</vt:lpstr>
      <vt:lpstr>An Overview</vt:lpstr>
      <vt:lpstr>Example: Greedy Knapsack Algorithm</vt:lpstr>
      <vt:lpstr>Online Piecewise Lipschitz Optimization</vt:lpstr>
      <vt:lpstr>A Mean Adversary</vt:lpstr>
      <vt:lpstr>Dispersion</vt:lpstr>
      <vt:lpstr>The Sum of Disperse Functions</vt:lpstr>
      <vt:lpstr>Key Property of Dispersed Functions</vt:lpstr>
      <vt:lpstr>Full Information Regret Bounds</vt:lpstr>
      <vt:lpstr>Matching Lower Bound</vt:lpstr>
      <vt:lpstr>Smoothed Adversaries and Dispersion</vt:lpstr>
      <vt:lpstr>Smoothed Adversaries and Dispersion</vt:lpstr>
      <vt:lpstr>Dispersion in Algorithm Configuration and Pricing</vt:lpstr>
      <vt:lpstr>More Results from Dispersion</vt:lpstr>
      <vt:lpstr>Conclusions &amp; Open Questions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Dispersion for Data-Driven Algorithm Design, Online Learning, and Private Optimization</dc:title>
  <dc:creator>Travis Dick</dc:creator>
  <cp:lastModifiedBy>Ellen Vitercik</cp:lastModifiedBy>
  <cp:revision>218</cp:revision>
  <cp:lastPrinted>2018-10-07T16:47:05Z</cp:lastPrinted>
  <dcterms:created xsi:type="dcterms:W3CDTF">2018-07-21T15:12:44Z</dcterms:created>
  <dcterms:modified xsi:type="dcterms:W3CDTF">2018-10-25T16:27:07Z</dcterms:modified>
</cp:coreProperties>
</file>